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imo" panose="020B0604020202020204" charset="0"/>
      <p:regular r:id="rId12"/>
    </p:embeddedFont>
    <p:embeddedFont>
      <p:font typeface="Arimo Bold" panose="020B0604020202020204" charset="0"/>
      <p:regular r:id="rId13"/>
    </p:embeddedFont>
    <p:embeddedFont>
      <p:font typeface="Cabin" panose="020B0604020202020204" charset="0"/>
      <p:regular r:id="rId14"/>
    </p:embeddedFont>
    <p:embeddedFont>
      <p:font typeface="Cabin 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0" d="100"/>
          <a:sy n="50" d="100"/>
        </p:scale>
        <p:origin x="946"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grpSp>
        <p:nvGrpSpPr>
          <p:cNvPr id="6" name="Group 6"/>
          <p:cNvGrpSpPr/>
          <p:nvPr/>
        </p:nvGrpSpPr>
        <p:grpSpPr>
          <a:xfrm>
            <a:off x="7905155" y="2412057"/>
            <a:ext cx="9335691" cy="1760041"/>
            <a:chOff x="0" y="0"/>
            <a:chExt cx="12447588" cy="2346722"/>
          </a:xfrm>
        </p:grpSpPr>
        <p:sp>
          <p:nvSpPr>
            <p:cNvPr id="7" name="Freeform 7"/>
            <p:cNvSpPr/>
            <p:nvPr/>
          </p:nvSpPr>
          <p:spPr>
            <a:xfrm>
              <a:off x="0" y="0"/>
              <a:ext cx="12447588" cy="2346722"/>
            </a:xfrm>
            <a:custGeom>
              <a:avLst/>
              <a:gdLst/>
              <a:ahLst/>
              <a:cxnLst/>
              <a:rect l="l" t="t" r="r" b="b"/>
              <a:pathLst>
                <a:path w="12447588" h="2346722">
                  <a:moveTo>
                    <a:pt x="0" y="0"/>
                  </a:moveTo>
                  <a:lnTo>
                    <a:pt x="12447588" y="0"/>
                  </a:lnTo>
                  <a:lnTo>
                    <a:pt x="12447588" y="2346722"/>
                  </a:lnTo>
                  <a:lnTo>
                    <a:pt x="0" y="2346722"/>
                  </a:lnTo>
                  <a:close/>
                </a:path>
              </a:pathLst>
            </a:custGeom>
            <a:solidFill>
              <a:srgbClr val="000000">
                <a:alpha val="0"/>
              </a:srgbClr>
            </a:solidFill>
          </p:spPr>
        </p:sp>
        <p:sp>
          <p:nvSpPr>
            <p:cNvPr id="8" name="TextBox 8"/>
            <p:cNvSpPr txBox="1"/>
            <p:nvPr/>
          </p:nvSpPr>
          <p:spPr>
            <a:xfrm>
              <a:off x="0" y="-57150"/>
              <a:ext cx="12447588" cy="2403872"/>
            </a:xfrm>
            <a:prstGeom prst="rect">
              <a:avLst/>
            </a:prstGeom>
          </p:spPr>
          <p:txBody>
            <a:bodyPr lIns="0" tIns="0" rIns="0" bIns="0" rtlCol="0" anchor="t"/>
            <a:lstStyle/>
            <a:p>
              <a:pPr algn="l">
                <a:lnSpc>
                  <a:spcPts val="6875"/>
                </a:lnSpc>
              </a:pPr>
              <a:r>
                <a:rPr lang="en-US" sz="5500" b="1">
                  <a:solidFill>
                    <a:srgbClr val="FFFFFF"/>
                  </a:solidFill>
                  <a:latin typeface="Arimo Bold"/>
                  <a:ea typeface="Arimo Bold"/>
                  <a:cs typeface="Arimo Bold"/>
                  <a:sym typeface="Arimo Bold"/>
                </a:rPr>
                <a:t>Walmart Sales Analysis</a:t>
              </a:r>
            </a:p>
          </p:txBody>
        </p:sp>
      </p:grpSp>
      <p:grpSp>
        <p:nvGrpSpPr>
          <p:cNvPr id="9" name="Group 9"/>
          <p:cNvGrpSpPr/>
          <p:nvPr/>
        </p:nvGrpSpPr>
        <p:grpSpPr>
          <a:xfrm>
            <a:off x="7905155" y="4620816"/>
            <a:ext cx="9335691" cy="2393900"/>
            <a:chOff x="0" y="0"/>
            <a:chExt cx="12447588" cy="3191867"/>
          </a:xfrm>
        </p:grpSpPr>
        <p:sp>
          <p:nvSpPr>
            <p:cNvPr id="10" name="Freeform 10"/>
            <p:cNvSpPr/>
            <p:nvPr/>
          </p:nvSpPr>
          <p:spPr>
            <a:xfrm>
              <a:off x="0" y="0"/>
              <a:ext cx="12447588" cy="3191867"/>
            </a:xfrm>
            <a:custGeom>
              <a:avLst/>
              <a:gdLst/>
              <a:ahLst/>
              <a:cxnLst/>
              <a:rect l="l" t="t" r="r" b="b"/>
              <a:pathLst>
                <a:path w="12447588" h="3191867">
                  <a:moveTo>
                    <a:pt x="0" y="0"/>
                  </a:moveTo>
                  <a:lnTo>
                    <a:pt x="12447588" y="0"/>
                  </a:lnTo>
                  <a:lnTo>
                    <a:pt x="12447588" y="3191867"/>
                  </a:lnTo>
                  <a:lnTo>
                    <a:pt x="0" y="3191867"/>
                  </a:lnTo>
                  <a:close/>
                </a:path>
              </a:pathLst>
            </a:custGeom>
            <a:solidFill>
              <a:srgbClr val="000000">
                <a:alpha val="0"/>
              </a:srgbClr>
            </a:solidFill>
          </p:spPr>
        </p:sp>
        <p:sp>
          <p:nvSpPr>
            <p:cNvPr id="11" name="TextBox 11"/>
            <p:cNvSpPr txBox="1"/>
            <p:nvPr/>
          </p:nvSpPr>
          <p:spPr>
            <a:xfrm>
              <a:off x="0" y="-95250"/>
              <a:ext cx="12447588" cy="3287117"/>
            </a:xfrm>
            <a:prstGeom prst="rect">
              <a:avLst/>
            </a:prstGeom>
          </p:spPr>
          <p:txBody>
            <a:bodyPr lIns="0" tIns="0" rIns="0" bIns="0" rtlCol="0" anchor="t"/>
            <a:lstStyle/>
            <a:p>
              <a:pPr algn="l">
                <a:lnSpc>
                  <a:spcPts val="3750"/>
                </a:lnSpc>
              </a:pPr>
              <a:r>
                <a:rPr lang="en-US" sz="2312" dirty="0">
                  <a:solidFill>
                    <a:srgbClr val="CAD6DE"/>
                  </a:solidFill>
                  <a:latin typeface="Cabin"/>
                  <a:ea typeface="Cabin"/>
                  <a:cs typeface="Cabin"/>
                  <a:sym typeface="Cabin"/>
                </a:rPr>
                <a:t>This project analyzes Walmart sales data to understand branch and product performance, sales trends, and customer behavior. By examining historical sales data from 45 Walmart stores, the goal is to identify top performers, analyze trends, and explore customer purchasing patterns to optimize sales strategies.</a:t>
              </a:r>
            </a:p>
          </p:txBody>
        </p:sp>
      </p:grpSp>
      <p:grpSp>
        <p:nvGrpSpPr>
          <p:cNvPr id="12" name="Group 12"/>
          <p:cNvGrpSpPr/>
          <p:nvPr/>
        </p:nvGrpSpPr>
        <p:grpSpPr>
          <a:xfrm>
            <a:off x="7905155" y="7462391"/>
            <a:ext cx="3313956" cy="523578"/>
            <a:chOff x="0" y="0"/>
            <a:chExt cx="4418608" cy="698103"/>
          </a:xfrm>
        </p:grpSpPr>
        <p:sp>
          <p:nvSpPr>
            <p:cNvPr id="13" name="Freeform 13"/>
            <p:cNvSpPr/>
            <p:nvPr/>
          </p:nvSpPr>
          <p:spPr>
            <a:xfrm>
              <a:off x="0" y="0"/>
              <a:ext cx="4418608" cy="698103"/>
            </a:xfrm>
            <a:custGeom>
              <a:avLst/>
              <a:gdLst/>
              <a:ahLst/>
              <a:cxnLst/>
              <a:rect l="l" t="t" r="r" b="b"/>
              <a:pathLst>
                <a:path w="4418608" h="698103">
                  <a:moveTo>
                    <a:pt x="0" y="0"/>
                  </a:moveTo>
                  <a:lnTo>
                    <a:pt x="4418608" y="0"/>
                  </a:lnTo>
                  <a:lnTo>
                    <a:pt x="4418608" y="698103"/>
                  </a:lnTo>
                  <a:lnTo>
                    <a:pt x="0" y="698103"/>
                  </a:lnTo>
                  <a:close/>
                </a:path>
              </a:pathLst>
            </a:custGeom>
            <a:solidFill>
              <a:srgbClr val="000000">
                <a:alpha val="0"/>
              </a:srgbClr>
            </a:solidFill>
          </p:spPr>
        </p:sp>
        <p:sp>
          <p:nvSpPr>
            <p:cNvPr id="14" name="TextBox 14"/>
            <p:cNvSpPr txBox="1"/>
            <p:nvPr/>
          </p:nvSpPr>
          <p:spPr>
            <a:xfrm>
              <a:off x="0" y="-47625"/>
              <a:ext cx="4418608" cy="745728"/>
            </a:xfrm>
            <a:prstGeom prst="rect">
              <a:avLst/>
            </a:prstGeom>
          </p:spPr>
          <p:txBody>
            <a:bodyPr lIns="0" tIns="0" rIns="0" bIns="0" rtlCol="0" anchor="t"/>
            <a:lstStyle/>
            <a:p>
              <a:pPr algn="l">
                <a:lnSpc>
                  <a:spcPts val="4062"/>
                </a:lnSpc>
              </a:pPr>
              <a:r>
                <a:rPr lang="en-US" sz="2937" b="1">
                  <a:solidFill>
                    <a:srgbClr val="CAD6DE"/>
                  </a:solidFill>
                  <a:latin typeface="Cabin Bold"/>
                  <a:ea typeface="Cabin Bold"/>
                  <a:cs typeface="Cabin Bold"/>
                  <a:sym typeface="Cabin Bold"/>
                </a:rPr>
                <a:t>by ABHISHEK AHER</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grpSp>
        <p:nvGrpSpPr>
          <p:cNvPr id="5" name="Group 5"/>
          <p:cNvGrpSpPr/>
          <p:nvPr/>
        </p:nvGrpSpPr>
        <p:grpSpPr>
          <a:xfrm>
            <a:off x="7167064" y="3073386"/>
            <a:ext cx="3953873" cy="2070114"/>
            <a:chOff x="0" y="0"/>
            <a:chExt cx="5271831" cy="2760152"/>
          </a:xfrm>
        </p:grpSpPr>
        <p:sp>
          <p:nvSpPr>
            <p:cNvPr id="6" name="Freeform 6"/>
            <p:cNvSpPr/>
            <p:nvPr/>
          </p:nvSpPr>
          <p:spPr>
            <a:xfrm>
              <a:off x="0" y="0"/>
              <a:ext cx="5271831" cy="2760151"/>
            </a:xfrm>
            <a:custGeom>
              <a:avLst/>
              <a:gdLst/>
              <a:ahLst/>
              <a:cxnLst/>
              <a:rect l="l" t="t" r="r" b="b"/>
              <a:pathLst>
                <a:path w="5271831" h="2760151">
                  <a:moveTo>
                    <a:pt x="0" y="0"/>
                  </a:moveTo>
                  <a:lnTo>
                    <a:pt x="5271831" y="0"/>
                  </a:lnTo>
                  <a:lnTo>
                    <a:pt x="5271831" y="2760151"/>
                  </a:lnTo>
                  <a:lnTo>
                    <a:pt x="0" y="2760151"/>
                  </a:lnTo>
                  <a:close/>
                </a:path>
              </a:pathLst>
            </a:custGeom>
            <a:solidFill>
              <a:srgbClr val="000000">
                <a:alpha val="0"/>
              </a:srgbClr>
            </a:solidFill>
          </p:spPr>
        </p:sp>
        <p:sp>
          <p:nvSpPr>
            <p:cNvPr id="7" name="TextBox 7"/>
            <p:cNvSpPr txBox="1"/>
            <p:nvPr/>
          </p:nvSpPr>
          <p:spPr>
            <a:xfrm>
              <a:off x="0" y="-57150"/>
              <a:ext cx="5271831" cy="2817302"/>
            </a:xfrm>
            <a:prstGeom prst="rect">
              <a:avLst/>
            </a:prstGeom>
          </p:spPr>
          <p:txBody>
            <a:bodyPr lIns="0" tIns="0" rIns="0" bIns="0" rtlCol="0" anchor="t"/>
            <a:lstStyle/>
            <a:p>
              <a:pPr algn="l">
                <a:lnSpc>
                  <a:spcPts val="7125"/>
                </a:lnSpc>
              </a:pPr>
              <a:r>
                <a:rPr lang="en-US" sz="5700" b="1" u="sng">
                  <a:solidFill>
                    <a:srgbClr val="FFFFFF"/>
                  </a:solidFill>
                  <a:latin typeface="Arimo Bold"/>
                  <a:ea typeface="Arimo Bold"/>
                  <a:cs typeface="Arimo Bold"/>
                  <a:sym typeface="Arimo Bold"/>
                </a:rPr>
                <a:t>                               Thank You</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grpSp>
        <p:nvGrpSpPr>
          <p:cNvPr id="5" name="Group 5"/>
          <p:cNvGrpSpPr/>
          <p:nvPr/>
        </p:nvGrpSpPr>
        <p:grpSpPr>
          <a:xfrm>
            <a:off x="1047155" y="2041178"/>
            <a:ext cx="14942195" cy="880021"/>
            <a:chOff x="0" y="0"/>
            <a:chExt cx="19922927" cy="1173362"/>
          </a:xfrm>
        </p:grpSpPr>
        <p:sp>
          <p:nvSpPr>
            <p:cNvPr id="6" name="Freeform 6"/>
            <p:cNvSpPr/>
            <p:nvPr/>
          </p:nvSpPr>
          <p:spPr>
            <a:xfrm>
              <a:off x="0" y="0"/>
              <a:ext cx="19922927" cy="1173362"/>
            </a:xfrm>
            <a:custGeom>
              <a:avLst/>
              <a:gdLst/>
              <a:ahLst/>
              <a:cxnLst/>
              <a:rect l="l" t="t" r="r" b="b"/>
              <a:pathLst>
                <a:path w="19922927" h="1173362">
                  <a:moveTo>
                    <a:pt x="0" y="0"/>
                  </a:moveTo>
                  <a:lnTo>
                    <a:pt x="19922927" y="0"/>
                  </a:lnTo>
                  <a:lnTo>
                    <a:pt x="19922927" y="1173362"/>
                  </a:lnTo>
                  <a:lnTo>
                    <a:pt x="0" y="1173362"/>
                  </a:lnTo>
                  <a:close/>
                </a:path>
              </a:pathLst>
            </a:custGeom>
            <a:solidFill>
              <a:srgbClr val="000000">
                <a:alpha val="0"/>
              </a:srgbClr>
            </a:solidFill>
          </p:spPr>
        </p:sp>
        <p:sp>
          <p:nvSpPr>
            <p:cNvPr id="7" name="TextBox 7"/>
            <p:cNvSpPr txBox="1"/>
            <p:nvPr/>
          </p:nvSpPr>
          <p:spPr>
            <a:xfrm>
              <a:off x="0" y="-57150"/>
              <a:ext cx="19922927" cy="1230512"/>
            </a:xfrm>
            <a:prstGeom prst="rect">
              <a:avLst/>
            </a:prstGeom>
          </p:spPr>
          <p:txBody>
            <a:bodyPr lIns="0" tIns="0" rIns="0" bIns="0" rtlCol="0" anchor="t"/>
            <a:lstStyle/>
            <a:p>
              <a:pPr algn="l">
                <a:lnSpc>
                  <a:spcPts val="6875"/>
                </a:lnSpc>
              </a:pPr>
              <a:r>
                <a:rPr lang="en-US" sz="5500">
                  <a:solidFill>
                    <a:srgbClr val="FFFFFF"/>
                  </a:solidFill>
                  <a:latin typeface="Arimo"/>
                  <a:ea typeface="Arimo"/>
                  <a:cs typeface="Arimo"/>
                  <a:sym typeface="Arimo"/>
                </a:rPr>
                <a:t>Project Purpose and Data Overview</a:t>
              </a:r>
            </a:p>
          </p:txBody>
        </p:sp>
      </p:grpSp>
      <p:grpSp>
        <p:nvGrpSpPr>
          <p:cNvPr id="8" name="Group 8"/>
          <p:cNvGrpSpPr/>
          <p:nvPr/>
        </p:nvGrpSpPr>
        <p:grpSpPr>
          <a:xfrm>
            <a:off x="1047155" y="3369915"/>
            <a:ext cx="16193690" cy="1915120"/>
            <a:chOff x="0" y="0"/>
            <a:chExt cx="21591587" cy="2553493"/>
          </a:xfrm>
        </p:grpSpPr>
        <p:sp>
          <p:nvSpPr>
            <p:cNvPr id="9" name="Freeform 9"/>
            <p:cNvSpPr/>
            <p:nvPr/>
          </p:nvSpPr>
          <p:spPr>
            <a:xfrm>
              <a:off x="0" y="0"/>
              <a:ext cx="21591588" cy="2553493"/>
            </a:xfrm>
            <a:custGeom>
              <a:avLst/>
              <a:gdLst/>
              <a:ahLst/>
              <a:cxnLst/>
              <a:rect l="l" t="t" r="r" b="b"/>
              <a:pathLst>
                <a:path w="21591588" h="2553493">
                  <a:moveTo>
                    <a:pt x="0" y="0"/>
                  </a:moveTo>
                  <a:lnTo>
                    <a:pt x="21591588" y="0"/>
                  </a:lnTo>
                  <a:lnTo>
                    <a:pt x="21591588" y="2553493"/>
                  </a:lnTo>
                  <a:lnTo>
                    <a:pt x="0" y="2553493"/>
                  </a:lnTo>
                  <a:close/>
                </a:path>
              </a:pathLst>
            </a:custGeom>
            <a:solidFill>
              <a:srgbClr val="000000">
                <a:alpha val="0"/>
              </a:srgbClr>
            </a:solidFill>
          </p:spPr>
        </p:sp>
        <p:sp>
          <p:nvSpPr>
            <p:cNvPr id="10" name="TextBox 10"/>
            <p:cNvSpPr txBox="1"/>
            <p:nvPr/>
          </p:nvSpPr>
          <p:spPr>
            <a:xfrm>
              <a:off x="0" y="-95250"/>
              <a:ext cx="21591587" cy="2648743"/>
            </a:xfrm>
            <a:prstGeom prst="rect">
              <a:avLst/>
            </a:prstGeom>
          </p:spPr>
          <p:txBody>
            <a:bodyPr lIns="0" tIns="0" rIns="0" bIns="0" rtlCol="0" anchor="t"/>
            <a:lstStyle/>
            <a:p>
              <a:pPr algn="l">
                <a:lnSpc>
                  <a:spcPts val="3750"/>
                </a:lnSpc>
              </a:pPr>
              <a:r>
                <a:rPr lang="en-US" sz="2312" dirty="0">
                  <a:solidFill>
                    <a:srgbClr val="CAD6DE"/>
                  </a:solidFill>
                  <a:latin typeface="Cabin"/>
                  <a:ea typeface="Cabin"/>
                  <a:cs typeface="Cabin"/>
                  <a:sym typeface="Cabin"/>
                </a:rPr>
                <a:t>The project aims to gain insights into Walmart's sales data, understanding factors affecting branch sales. The dataset, from the Kaggle Walmart Sales Forecasting Competition, contains sales transactions from three branches in Mandalay, Yangon, and Naypyitaw. It includes 17 columns and 1000 rows, covering invoice ID, branch details, customer information, product line, pricing, quantity, VAT, total cost, date, time, payment method, COGS, gross margin, gross income, and ratings.</a:t>
              </a:r>
            </a:p>
          </p:txBody>
        </p:sp>
      </p:grpSp>
      <p:sp>
        <p:nvSpPr>
          <p:cNvPr id="11" name="Freeform 11" descr="preencoded.png"/>
          <p:cNvSpPr/>
          <p:nvPr/>
        </p:nvSpPr>
        <p:spPr>
          <a:xfrm>
            <a:off x="1047155" y="5621536"/>
            <a:ext cx="748010" cy="748010"/>
          </a:xfrm>
          <a:custGeom>
            <a:avLst/>
            <a:gdLst/>
            <a:ahLst/>
            <a:cxnLst/>
            <a:rect l="l" t="t" r="r" b="b"/>
            <a:pathLst>
              <a:path w="748010" h="748010">
                <a:moveTo>
                  <a:pt x="0" y="0"/>
                </a:moveTo>
                <a:lnTo>
                  <a:pt x="748010" y="0"/>
                </a:lnTo>
                <a:lnTo>
                  <a:pt x="748010" y="748010"/>
                </a:lnTo>
                <a:lnTo>
                  <a:pt x="0" y="748010"/>
                </a:lnTo>
                <a:lnTo>
                  <a:pt x="0" y="0"/>
                </a:lnTo>
                <a:close/>
              </a:path>
            </a:pathLst>
          </a:custGeom>
          <a:blipFill>
            <a:blip r:embed="rId3"/>
            <a:stretch>
              <a:fillRect/>
            </a:stretch>
          </a:blipFill>
        </p:spPr>
      </p:sp>
      <p:grpSp>
        <p:nvGrpSpPr>
          <p:cNvPr id="12" name="Group 12"/>
          <p:cNvGrpSpPr/>
          <p:nvPr/>
        </p:nvGrpSpPr>
        <p:grpSpPr>
          <a:xfrm>
            <a:off x="1047155" y="6668691"/>
            <a:ext cx="3520231" cy="439936"/>
            <a:chOff x="0" y="0"/>
            <a:chExt cx="4693642" cy="586582"/>
          </a:xfrm>
        </p:grpSpPr>
        <p:sp>
          <p:nvSpPr>
            <p:cNvPr id="13" name="Freeform 13"/>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14" name="TextBox 14"/>
            <p:cNvSpPr txBox="1"/>
            <p:nvPr/>
          </p:nvSpPr>
          <p:spPr>
            <a:xfrm>
              <a:off x="0" y="-38100"/>
              <a:ext cx="4693642" cy="624682"/>
            </a:xfrm>
            <a:prstGeom prst="rect">
              <a:avLst/>
            </a:prstGeom>
          </p:spPr>
          <p:txBody>
            <a:bodyPr lIns="0" tIns="0" rIns="0" bIns="0" rtlCol="0" anchor="t"/>
            <a:lstStyle/>
            <a:p>
              <a:pPr algn="l">
                <a:lnSpc>
                  <a:spcPts val="3437"/>
                </a:lnSpc>
              </a:pPr>
              <a:r>
                <a:rPr lang="en-US" sz="2750">
                  <a:solidFill>
                    <a:srgbClr val="CAD6DE"/>
                  </a:solidFill>
                  <a:latin typeface="Arimo"/>
                  <a:ea typeface="Arimo"/>
                  <a:cs typeface="Arimo"/>
                  <a:sym typeface="Arimo"/>
                </a:rPr>
                <a:t>Insight</a:t>
              </a:r>
            </a:p>
          </p:txBody>
        </p:sp>
      </p:grpSp>
      <p:grpSp>
        <p:nvGrpSpPr>
          <p:cNvPr id="15" name="Group 15"/>
          <p:cNvGrpSpPr/>
          <p:nvPr/>
        </p:nvGrpSpPr>
        <p:grpSpPr>
          <a:xfrm>
            <a:off x="1047155" y="7288114"/>
            <a:ext cx="5098702" cy="478780"/>
            <a:chOff x="0" y="0"/>
            <a:chExt cx="6798270" cy="638373"/>
          </a:xfrm>
        </p:grpSpPr>
        <p:sp>
          <p:nvSpPr>
            <p:cNvPr id="16" name="Freeform 16"/>
            <p:cNvSpPr/>
            <p:nvPr/>
          </p:nvSpPr>
          <p:spPr>
            <a:xfrm>
              <a:off x="0" y="0"/>
              <a:ext cx="6798270" cy="638373"/>
            </a:xfrm>
            <a:custGeom>
              <a:avLst/>
              <a:gdLst/>
              <a:ahLst/>
              <a:cxnLst/>
              <a:rect l="l" t="t" r="r" b="b"/>
              <a:pathLst>
                <a:path w="6798270" h="638373">
                  <a:moveTo>
                    <a:pt x="0" y="0"/>
                  </a:moveTo>
                  <a:lnTo>
                    <a:pt x="6798270" y="0"/>
                  </a:lnTo>
                  <a:lnTo>
                    <a:pt x="6798270" y="638373"/>
                  </a:lnTo>
                  <a:lnTo>
                    <a:pt x="0" y="638373"/>
                  </a:lnTo>
                  <a:close/>
                </a:path>
              </a:pathLst>
            </a:custGeom>
            <a:solidFill>
              <a:srgbClr val="000000">
                <a:alpha val="0"/>
              </a:srgbClr>
            </a:solidFill>
          </p:spPr>
        </p:sp>
        <p:sp>
          <p:nvSpPr>
            <p:cNvPr id="17" name="TextBox 17"/>
            <p:cNvSpPr txBox="1"/>
            <p:nvPr/>
          </p:nvSpPr>
          <p:spPr>
            <a:xfrm>
              <a:off x="0" y="-95250"/>
              <a:ext cx="6798270" cy="733623"/>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Gain insight into sales data.</a:t>
              </a:r>
            </a:p>
          </p:txBody>
        </p:sp>
      </p:grpSp>
      <p:sp>
        <p:nvSpPr>
          <p:cNvPr id="18" name="Freeform 18" descr="preencoded.png"/>
          <p:cNvSpPr/>
          <p:nvPr/>
        </p:nvSpPr>
        <p:spPr>
          <a:xfrm>
            <a:off x="6594574" y="5621536"/>
            <a:ext cx="748010" cy="748010"/>
          </a:xfrm>
          <a:custGeom>
            <a:avLst/>
            <a:gdLst/>
            <a:ahLst/>
            <a:cxnLst/>
            <a:rect l="l" t="t" r="r" b="b"/>
            <a:pathLst>
              <a:path w="748010" h="748010">
                <a:moveTo>
                  <a:pt x="0" y="0"/>
                </a:moveTo>
                <a:lnTo>
                  <a:pt x="748010" y="0"/>
                </a:lnTo>
                <a:lnTo>
                  <a:pt x="748010" y="748010"/>
                </a:lnTo>
                <a:lnTo>
                  <a:pt x="0" y="748010"/>
                </a:lnTo>
                <a:lnTo>
                  <a:pt x="0" y="0"/>
                </a:lnTo>
                <a:close/>
              </a:path>
            </a:pathLst>
          </a:custGeom>
          <a:blipFill>
            <a:blip r:embed="rId4"/>
            <a:stretch>
              <a:fillRect/>
            </a:stretch>
          </a:blipFill>
        </p:spPr>
      </p:sp>
      <p:grpSp>
        <p:nvGrpSpPr>
          <p:cNvPr id="19" name="Group 19"/>
          <p:cNvGrpSpPr/>
          <p:nvPr/>
        </p:nvGrpSpPr>
        <p:grpSpPr>
          <a:xfrm>
            <a:off x="6594574" y="6668691"/>
            <a:ext cx="3520231" cy="439936"/>
            <a:chOff x="0" y="0"/>
            <a:chExt cx="4693642" cy="586582"/>
          </a:xfrm>
        </p:grpSpPr>
        <p:sp>
          <p:nvSpPr>
            <p:cNvPr id="20" name="Freeform 20"/>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21" name="TextBox 21"/>
            <p:cNvSpPr txBox="1"/>
            <p:nvPr/>
          </p:nvSpPr>
          <p:spPr>
            <a:xfrm>
              <a:off x="0" y="-38100"/>
              <a:ext cx="4693642" cy="624682"/>
            </a:xfrm>
            <a:prstGeom prst="rect">
              <a:avLst/>
            </a:prstGeom>
          </p:spPr>
          <p:txBody>
            <a:bodyPr lIns="0" tIns="0" rIns="0" bIns="0" rtlCol="0" anchor="t"/>
            <a:lstStyle/>
            <a:p>
              <a:pPr algn="l">
                <a:lnSpc>
                  <a:spcPts val="3437"/>
                </a:lnSpc>
              </a:pPr>
              <a:r>
                <a:rPr lang="en-US" sz="2750">
                  <a:solidFill>
                    <a:srgbClr val="CAD6DE"/>
                  </a:solidFill>
                  <a:latin typeface="Arimo"/>
                  <a:ea typeface="Arimo"/>
                  <a:cs typeface="Arimo"/>
                  <a:sym typeface="Arimo"/>
                </a:rPr>
                <a:t>Dataset</a:t>
              </a:r>
            </a:p>
          </p:txBody>
        </p:sp>
      </p:grpSp>
      <p:grpSp>
        <p:nvGrpSpPr>
          <p:cNvPr id="22" name="Group 22"/>
          <p:cNvGrpSpPr/>
          <p:nvPr/>
        </p:nvGrpSpPr>
        <p:grpSpPr>
          <a:xfrm>
            <a:off x="6594574" y="7288114"/>
            <a:ext cx="5098702" cy="957560"/>
            <a:chOff x="0" y="0"/>
            <a:chExt cx="6798270" cy="1276747"/>
          </a:xfrm>
        </p:grpSpPr>
        <p:sp>
          <p:nvSpPr>
            <p:cNvPr id="23" name="Freeform 23"/>
            <p:cNvSpPr/>
            <p:nvPr/>
          </p:nvSpPr>
          <p:spPr>
            <a:xfrm>
              <a:off x="0" y="0"/>
              <a:ext cx="6798270" cy="1276747"/>
            </a:xfrm>
            <a:custGeom>
              <a:avLst/>
              <a:gdLst/>
              <a:ahLst/>
              <a:cxnLst/>
              <a:rect l="l" t="t" r="r" b="b"/>
              <a:pathLst>
                <a:path w="6798270" h="1276747">
                  <a:moveTo>
                    <a:pt x="0" y="0"/>
                  </a:moveTo>
                  <a:lnTo>
                    <a:pt x="6798270" y="0"/>
                  </a:lnTo>
                  <a:lnTo>
                    <a:pt x="6798270" y="1276747"/>
                  </a:lnTo>
                  <a:lnTo>
                    <a:pt x="0" y="1276747"/>
                  </a:lnTo>
                  <a:close/>
                </a:path>
              </a:pathLst>
            </a:custGeom>
            <a:solidFill>
              <a:srgbClr val="000000">
                <a:alpha val="0"/>
              </a:srgbClr>
            </a:solidFill>
          </p:spPr>
        </p:sp>
        <p:sp>
          <p:nvSpPr>
            <p:cNvPr id="24" name="TextBox 24"/>
            <p:cNvSpPr txBox="1"/>
            <p:nvPr/>
          </p:nvSpPr>
          <p:spPr>
            <a:xfrm>
              <a:off x="0" y="-95250"/>
              <a:ext cx="6798270" cy="1371997"/>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Utilize Kaggle Walmart Sales Forecasting Competition data.</a:t>
              </a:r>
            </a:p>
          </p:txBody>
        </p:sp>
      </p:grpSp>
      <p:sp>
        <p:nvSpPr>
          <p:cNvPr id="25" name="Freeform 25" descr="preencoded.png"/>
          <p:cNvSpPr/>
          <p:nvPr/>
        </p:nvSpPr>
        <p:spPr>
          <a:xfrm>
            <a:off x="12141994" y="5621536"/>
            <a:ext cx="748010" cy="748010"/>
          </a:xfrm>
          <a:custGeom>
            <a:avLst/>
            <a:gdLst/>
            <a:ahLst/>
            <a:cxnLst/>
            <a:rect l="l" t="t" r="r" b="b"/>
            <a:pathLst>
              <a:path w="748010" h="748010">
                <a:moveTo>
                  <a:pt x="0" y="0"/>
                </a:moveTo>
                <a:lnTo>
                  <a:pt x="748010" y="0"/>
                </a:lnTo>
                <a:lnTo>
                  <a:pt x="748010" y="748010"/>
                </a:lnTo>
                <a:lnTo>
                  <a:pt x="0" y="748010"/>
                </a:lnTo>
                <a:lnTo>
                  <a:pt x="0" y="0"/>
                </a:lnTo>
                <a:close/>
              </a:path>
            </a:pathLst>
          </a:custGeom>
          <a:blipFill>
            <a:blip r:embed="rId5"/>
            <a:stretch>
              <a:fillRect/>
            </a:stretch>
          </a:blipFill>
        </p:spPr>
      </p:sp>
      <p:grpSp>
        <p:nvGrpSpPr>
          <p:cNvPr id="26" name="Group 26"/>
          <p:cNvGrpSpPr/>
          <p:nvPr/>
        </p:nvGrpSpPr>
        <p:grpSpPr>
          <a:xfrm>
            <a:off x="12141994" y="6668691"/>
            <a:ext cx="3520231" cy="439936"/>
            <a:chOff x="0" y="0"/>
            <a:chExt cx="4693642" cy="586582"/>
          </a:xfrm>
        </p:grpSpPr>
        <p:sp>
          <p:nvSpPr>
            <p:cNvPr id="27" name="Freeform 27"/>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28" name="TextBox 28"/>
            <p:cNvSpPr txBox="1"/>
            <p:nvPr/>
          </p:nvSpPr>
          <p:spPr>
            <a:xfrm>
              <a:off x="0" y="-38100"/>
              <a:ext cx="4693642" cy="624682"/>
            </a:xfrm>
            <a:prstGeom prst="rect">
              <a:avLst/>
            </a:prstGeom>
          </p:spPr>
          <p:txBody>
            <a:bodyPr lIns="0" tIns="0" rIns="0" bIns="0" rtlCol="0" anchor="t"/>
            <a:lstStyle/>
            <a:p>
              <a:pPr algn="l">
                <a:lnSpc>
                  <a:spcPts val="3437"/>
                </a:lnSpc>
              </a:pPr>
              <a:r>
                <a:rPr lang="en-US" sz="2750">
                  <a:solidFill>
                    <a:srgbClr val="CAD6DE"/>
                  </a:solidFill>
                  <a:latin typeface="Arimo"/>
                  <a:ea typeface="Arimo"/>
                  <a:cs typeface="Arimo"/>
                  <a:sym typeface="Arimo"/>
                </a:rPr>
                <a:t>Branches</a:t>
              </a:r>
            </a:p>
          </p:txBody>
        </p:sp>
      </p:grpSp>
      <p:grpSp>
        <p:nvGrpSpPr>
          <p:cNvPr id="29" name="Group 29"/>
          <p:cNvGrpSpPr/>
          <p:nvPr/>
        </p:nvGrpSpPr>
        <p:grpSpPr>
          <a:xfrm>
            <a:off x="12141994" y="7288114"/>
            <a:ext cx="5098851" cy="957560"/>
            <a:chOff x="0" y="0"/>
            <a:chExt cx="6798468" cy="1276747"/>
          </a:xfrm>
        </p:grpSpPr>
        <p:sp>
          <p:nvSpPr>
            <p:cNvPr id="30" name="Freeform 30"/>
            <p:cNvSpPr/>
            <p:nvPr/>
          </p:nvSpPr>
          <p:spPr>
            <a:xfrm>
              <a:off x="0" y="0"/>
              <a:ext cx="6798468" cy="1276747"/>
            </a:xfrm>
            <a:custGeom>
              <a:avLst/>
              <a:gdLst/>
              <a:ahLst/>
              <a:cxnLst/>
              <a:rect l="l" t="t" r="r" b="b"/>
              <a:pathLst>
                <a:path w="6798468" h="1276747">
                  <a:moveTo>
                    <a:pt x="0" y="0"/>
                  </a:moveTo>
                  <a:lnTo>
                    <a:pt x="6798468" y="0"/>
                  </a:lnTo>
                  <a:lnTo>
                    <a:pt x="6798468" y="1276747"/>
                  </a:lnTo>
                  <a:lnTo>
                    <a:pt x="0" y="1276747"/>
                  </a:lnTo>
                  <a:close/>
                </a:path>
              </a:pathLst>
            </a:custGeom>
            <a:solidFill>
              <a:srgbClr val="000000">
                <a:alpha val="0"/>
              </a:srgbClr>
            </a:solidFill>
          </p:spPr>
        </p:sp>
        <p:sp>
          <p:nvSpPr>
            <p:cNvPr id="31" name="TextBox 31"/>
            <p:cNvSpPr txBox="1"/>
            <p:nvPr/>
          </p:nvSpPr>
          <p:spPr>
            <a:xfrm>
              <a:off x="0" y="-95250"/>
              <a:ext cx="6798468" cy="1371997"/>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Analyze sales from Mandalay, Yangon, and Naypyitaw.</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grpSp>
        <p:nvGrpSpPr>
          <p:cNvPr id="5" name="Group 5"/>
          <p:cNvGrpSpPr/>
          <p:nvPr/>
        </p:nvGrpSpPr>
        <p:grpSpPr>
          <a:xfrm>
            <a:off x="980034" y="994022"/>
            <a:ext cx="6589067" cy="823466"/>
            <a:chOff x="0" y="0"/>
            <a:chExt cx="8785423" cy="1097955"/>
          </a:xfrm>
        </p:grpSpPr>
        <p:sp>
          <p:nvSpPr>
            <p:cNvPr id="6" name="Freeform 6"/>
            <p:cNvSpPr/>
            <p:nvPr/>
          </p:nvSpPr>
          <p:spPr>
            <a:xfrm>
              <a:off x="0" y="0"/>
              <a:ext cx="8785423" cy="1097955"/>
            </a:xfrm>
            <a:custGeom>
              <a:avLst/>
              <a:gdLst/>
              <a:ahLst/>
              <a:cxnLst/>
              <a:rect l="l" t="t" r="r" b="b"/>
              <a:pathLst>
                <a:path w="8785423" h="1097955">
                  <a:moveTo>
                    <a:pt x="0" y="0"/>
                  </a:moveTo>
                  <a:lnTo>
                    <a:pt x="8785423" y="0"/>
                  </a:lnTo>
                  <a:lnTo>
                    <a:pt x="8785423" y="1097955"/>
                  </a:lnTo>
                  <a:lnTo>
                    <a:pt x="0" y="1097955"/>
                  </a:lnTo>
                  <a:close/>
                </a:path>
              </a:pathLst>
            </a:custGeom>
            <a:solidFill>
              <a:srgbClr val="000000">
                <a:alpha val="0"/>
              </a:srgbClr>
            </a:solidFill>
          </p:spPr>
        </p:sp>
        <p:sp>
          <p:nvSpPr>
            <p:cNvPr id="7" name="TextBox 7"/>
            <p:cNvSpPr txBox="1"/>
            <p:nvPr/>
          </p:nvSpPr>
          <p:spPr>
            <a:xfrm>
              <a:off x="0" y="-57150"/>
              <a:ext cx="8785423" cy="1155105"/>
            </a:xfrm>
            <a:prstGeom prst="rect">
              <a:avLst/>
            </a:prstGeom>
          </p:spPr>
          <p:txBody>
            <a:bodyPr lIns="0" tIns="0" rIns="0" bIns="0" rtlCol="0" anchor="t"/>
            <a:lstStyle/>
            <a:p>
              <a:pPr algn="l">
                <a:lnSpc>
                  <a:spcPts val="6437"/>
                </a:lnSpc>
              </a:pPr>
              <a:r>
                <a:rPr lang="en-US" sz="5187">
                  <a:solidFill>
                    <a:srgbClr val="FFFFFF"/>
                  </a:solidFill>
                  <a:latin typeface="Arimo"/>
                  <a:ea typeface="Arimo"/>
                  <a:cs typeface="Arimo"/>
                  <a:sym typeface="Arimo"/>
                </a:rPr>
                <a:t>Analysis Steps</a:t>
              </a:r>
            </a:p>
          </p:txBody>
        </p:sp>
      </p:grpSp>
      <p:grpSp>
        <p:nvGrpSpPr>
          <p:cNvPr id="8" name="Group 8"/>
          <p:cNvGrpSpPr/>
          <p:nvPr/>
        </p:nvGrpSpPr>
        <p:grpSpPr>
          <a:xfrm>
            <a:off x="980034" y="2237482"/>
            <a:ext cx="16327934" cy="1344365"/>
            <a:chOff x="0" y="0"/>
            <a:chExt cx="21770578" cy="1792487"/>
          </a:xfrm>
        </p:grpSpPr>
        <p:sp>
          <p:nvSpPr>
            <p:cNvPr id="9" name="Freeform 9"/>
            <p:cNvSpPr/>
            <p:nvPr/>
          </p:nvSpPr>
          <p:spPr>
            <a:xfrm>
              <a:off x="0" y="0"/>
              <a:ext cx="21770578" cy="1792487"/>
            </a:xfrm>
            <a:custGeom>
              <a:avLst/>
              <a:gdLst/>
              <a:ahLst/>
              <a:cxnLst/>
              <a:rect l="l" t="t" r="r" b="b"/>
              <a:pathLst>
                <a:path w="21770578" h="1792487">
                  <a:moveTo>
                    <a:pt x="0" y="0"/>
                  </a:moveTo>
                  <a:lnTo>
                    <a:pt x="21770578" y="0"/>
                  </a:lnTo>
                  <a:lnTo>
                    <a:pt x="21770578" y="1792487"/>
                  </a:lnTo>
                  <a:lnTo>
                    <a:pt x="0" y="1792487"/>
                  </a:lnTo>
                  <a:close/>
                </a:path>
              </a:pathLst>
            </a:custGeom>
            <a:solidFill>
              <a:srgbClr val="000000">
                <a:alpha val="0"/>
              </a:srgbClr>
            </a:solidFill>
          </p:spPr>
        </p:sp>
        <p:sp>
          <p:nvSpPr>
            <p:cNvPr id="10" name="TextBox 10"/>
            <p:cNvSpPr txBox="1"/>
            <p:nvPr/>
          </p:nvSpPr>
          <p:spPr>
            <a:xfrm>
              <a:off x="0" y="-85725"/>
              <a:ext cx="21770578" cy="1878212"/>
            </a:xfrm>
            <a:prstGeom prst="rect">
              <a:avLst/>
            </a:prstGeom>
          </p:spPr>
          <p:txBody>
            <a:bodyPr lIns="0" tIns="0" rIns="0" bIns="0" rtlCol="0" anchor="t"/>
            <a:lstStyle/>
            <a:p>
              <a:pPr algn="l">
                <a:lnSpc>
                  <a:spcPts val="3500"/>
                </a:lnSpc>
              </a:pPr>
              <a:r>
                <a:rPr lang="en-US" sz="2187">
                  <a:solidFill>
                    <a:srgbClr val="CAD6DE"/>
                  </a:solidFill>
                  <a:latin typeface="Cabin"/>
                  <a:ea typeface="Cabin"/>
                  <a:cs typeface="Cabin"/>
                  <a:sym typeface="Cabin"/>
                </a:rPr>
                <a:t>The analysis involves several key steps to extract meaningful insights from the Walmart sales data. These steps include product analysis to identify top performers, sales analysis to evaluate trends and optimize strategies, and customer analysis to uncover segments and improve satisfaction. The goal is to provide actionable recommendations for enhancing sales performance and customer engagement.</a:t>
              </a:r>
            </a:p>
          </p:txBody>
        </p:sp>
      </p:grpSp>
      <p:sp>
        <p:nvSpPr>
          <p:cNvPr id="11" name="Freeform 11" descr="preencoded.png"/>
          <p:cNvSpPr/>
          <p:nvPr/>
        </p:nvSpPr>
        <p:spPr>
          <a:xfrm>
            <a:off x="980034" y="3896766"/>
            <a:ext cx="1400175" cy="1680121"/>
          </a:xfrm>
          <a:custGeom>
            <a:avLst/>
            <a:gdLst/>
            <a:ahLst/>
            <a:cxnLst/>
            <a:rect l="l" t="t" r="r" b="b"/>
            <a:pathLst>
              <a:path w="1400175" h="1680121">
                <a:moveTo>
                  <a:pt x="0" y="0"/>
                </a:moveTo>
                <a:lnTo>
                  <a:pt x="1400175" y="0"/>
                </a:lnTo>
                <a:lnTo>
                  <a:pt x="1400175" y="1680121"/>
                </a:lnTo>
                <a:lnTo>
                  <a:pt x="0" y="1680121"/>
                </a:lnTo>
                <a:lnTo>
                  <a:pt x="0" y="0"/>
                </a:lnTo>
                <a:close/>
              </a:path>
            </a:pathLst>
          </a:custGeom>
          <a:blipFill>
            <a:blip r:embed="rId3"/>
            <a:stretch>
              <a:fillRect l="-110" r="-110"/>
            </a:stretch>
          </a:blipFill>
        </p:spPr>
      </p:sp>
      <p:grpSp>
        <p:nvGrpSpPr>
          <p:cNvPr id="12" name="Group 12"/>
          <p:cNvGrpSpPr/>
          <p:nvPr/>
        </p:nvGrpSpPr>
        <p:grpSpPr>
          <a:xfrm>
            <a:off x="2800201" y="4176712"/>
            <a:ext cx="3320057" cy="411807"/>
            <a:chOff x="0" y="0"/>
            <a:chExt cx="4426743" cy="549077"/>
          </a:xfrm>
        </p:grpSpPr>
        <p:sp>
          <p:nvSpPr>
            <p:cNvPr id="13" name="Freeform 13"/>
            <p:cNvSpPr/>
            <p:nvPr/>
          </p:nvSpPr>
          <p:spPr>
            <a:xfrm>
              <a:off x="0" y="0"/>
              <a:ext cx="4426743" cy="549077"/>
            </a:xfrm>
            <a:custGeom>
              <a:avLst/>
              <a:gdLst/>
              <a:ahLst/>
              <a:cxnLst/>
              <a:rect l="l" t="t" r="r" b="b"/>
              <a:pathLst>
                <a:path w="4426743" h="549077">
                  <a:moveTo>
                    <a:pt x="0" y="0"/>
                  </a:moveTo>
                  <a:lnTo>
                    <a:pt x="4426743" y="0"/>
                  </a:lnTo>
                  <a:lnTo>
                    <a:pt x="4426743" y="549077"/>
                  </a:lnTo>
                  <a:lnTo>
                    <a:pt x="0" y="549077"/>
                  </a:lnTo>
                  <a:close/>
                </a:path>
              </a:pathLst>
            </a:custGeom>
            <a:solidFill>
              <a:srgbClr val="000000">
                <a:alpha val="0"/>
              </a:srgbClr>
            </a:solidFill>
          </p:spPr>
        </p:sp>
        <p:sp>
          <p:nvSpPr>
            <p:cNvPr id="14" name="TextBox 14"/>
            <p:cNvSpPr txBox="1"/>
            <p:nvPr/>
          </p:nvSpPr>
          <p:spPr>
            <a:xfrm>
              <a:off x="0" y="-19050"/>
              <a:ext cx="4426743" cy="568127"/>
            </a:xfrm>
            <a:prstGeom prst="rect">
              <a:avLst/>
            </a:prstGeom>
          </p:spPr>
          <p:txBody>
            <a:bodyPr lIns="0" tIns="0" rIns="0" bIns="0" rtlCol="0" anchor="t"/>
            <a:lstStyle/>
            <a:p>
              <a:pPr algn="l">
                <a:lnSpc>
                  <a:spcPts val="3187"/>
                </a:lnSpc>
              </a:pPr>
              <a:r>
                <a:rPr lang="en-US" sz="2562">
                  <a:solidFill>
                    <a:srgbClr val="CAD6DE"/>
                  </a:solidFill>
                  <a:latin typeface="Arimo"/>
                  <a:ea typeface="Arimo"/>
                  <a:cs typeface="Arimo"/>
                  <a:sym typeface="Arimo"/>
                </a:rPr>
                <a:t>Product Analysis</a:t>
              </a:r>
            </a:p>
          </p:txBody>
        </p:sp>
      </p:grpSp>
      <p:grpSp>
        <p:nvGrpSpPr>
          <p:cNvPr id="15" name="Group 15"/>
          <p:cNvGrpSpPr/>
          <p:nvPr/>
        </p:nvGrpSpPr>
        <p:grpSpPr>
          <a:xfrm>
            <a:off x="2800201" y="4756398"/>
            <a:ext cx="14507765" cy="448121"/>
            <a:chOff x="0" y="0"/>
            <a:chExt cx="19343687" cy="597495"/>
          </a:xfrm>
        </p:grpSpPr>
        <p:sp>
          <p:nvSpPr>
            <p:cNvPr id="16" name="Freeform 16"/>
            <p:cNvSpPr/>
            <p:nvPr/>
          </p:nvSpPr>
          <p:spPr>
            <a:xfrm>
              <a:off x="0" y="0"/>
              <a:ext cx="19343688" cy="597495"/>
            </a:xfrm>
            <a:custGeom>
              <a:avLst/>
              <a:gdLst/>
              <a:ahLst/>
              <a:cxnLst/>
              <a:rect l="l" t="t" r="r" b="b"/>
              <a:pathLst>
                <a:path w="19343688" h="597495">
                  <a:moveTo>
                    <a:pt x="0" y="0"/>
                  </a:moveTo>
                  <a:lnTo>
                    <a:pt x="19343688" y="0"/>
                  </a:lnTo>
                  <a:lnTo>
                    <a:pt x="19343688" y="597495"/>
                  </a:lnTo>
                  <a:lnTo>
                    <a:pt x="0" y="597495"/>
                  </a:lnTo>
                  <a:close/>
                </a:path>
              </a:pathLst>
            </a:custGeom>
            <a:solidFill>
              <a:srgbClr val="000000">
                <a:alpha val="0"/>
              </a:srgbClr>
            </a:solidFill>
          </p:spPr>
        </p:sp>
        <p:sp>
          <p:nvSpPr>
            <p:cNvPr id="17" name="TextBox 17"/>
            <p:cNvSpPr txBox="1"/>
            <p:nvPr/>
          </p:nvSpPr>
          <p:spPr>
            <a:xfrm>
              <a:off x="0" y="-85725"/>
              <a:ext cx="19343687" cy="683220"/>
            </a:xfrm>
            <a:prstGeom prst="rect">
              <a:avLst/>
            </a:prstGeom>
          </p:spPr>
          <p:txBody>
            <a:bodyPr lIns="0" tIns="0" rIns="0" bIns="0" rtlCol="0" anchor="t"/>
            <a:lstStyle/>
            <a:p>
              <a:pPr algn="l">
                <a:lnSpc>
                  <a:spcPts val="3500"/>
                </a:lnSpc>
              </a:pPr>
              <a:r>
                <a:rPr lang="en-US" sz="2187">
                  <a:solidFill>
                    <a:srgbClr val="CAD6DE"/>
                  </a:solidFill>
                  <a:latin typeface="Cabin"/>
                  <a:ea typeface="Cabin"/>
                  <a:cs typeface="Cabin"/>
                  <a:sym typeface="Cabin"/>
                </a:rPr>
                <a:t>Explore product lines to identify top performers and areas for improvement.</a:t>
              </a:r>
            </a:p>
          </p:txBody>
        </p:sp>
      </p:grpSp>
      <p:sp>
        <p:nvSpPr>
          <p:cNvPr id="18" name="Freeform 18" descr="preencoded.png"/>
          <p:cNvSpPr/>
          <p:nvPr/>
        </p:nvSpPr>
        <p:spPr>
          <a:xfrm>
            <a:off x="980034" y="5576888"/>
            <a:ext cx="1400175" cy="1680121"/>
          </a:xfrm>
          <a:custGeom>
            <a:avLst/>
            <a:gdLst/>
            <a:ahLst/>
            <a:cxnLst/>
            <a:rect l="l" t="t" r="r" b="b"/>
            <a:pathLst>
              <a:path w="1400175" h="1680121">
                <a:moveTo>
                  <a:pt x="0" y="0"/>
                </a:moveTo>
                <a:lnTo>
                  <a:pt x="1400175" y="0"/>
                </a:lnTo>
                <a:lnTo>
                  <a:pt x="1400175" y="1680121"/>
                </a:lnTo>
                <a:lnTo>
                  <a:pt x="0" y="1680121"/>
                </a:lnTo>
                <a:lnTo>
                  <a:pt x="0" y="0"/>
                </a:lnTo>
                <a:close/>
              </a:path>
            </a:pathLst>
          </a:custGeom>
          <a:blipFill>
            <a:blip r:embed="rId4"/>
            <a:stretch>
              <a:fillRect l="-110" r="-110"/>
            </a:stretch>
          </a:blipFill>
        </p:spPr>
      </p:sp>
      <p:grpSp>
        <p:nvGrpSpPr>
          <p:cNvPr id="19" name="Group 19"/>
          <p:cNvGrpSpPr/>
          <p:nvPr/>
        </p:nvGrpSpPr>
        <p:grpSpPr>
          <a:xfrm>
            <a:off x="2800201" y="5856834"/>
            <a:ext cx="3294460" cy="411807"/>
            <a:chOff x="0" y="0"/>
            <a:chExt cx="4392613" cy="549077"/>
          </a:xfrm>
        </p:grpSpPr>
        <p:sp>
          <p:nvSpPr>
            <p:cNvPr id="20" name="Freeform 20"/>
            <p:cNvSpPr/>
            <p:nvPr/>
          </p:nvSpPr>
          <p:spPr>
            <a:xfrm>
              <a:off x="0" y="0"/>
              <a:ext cx="4392613" cy="549077"/>
            </a:xfrm>
            <a:custGeom>
              <a:avLst/>
              <a:gdLst/>
              <a:ahLst/>
              <a:cxnLst/>
              <a:rect l="l" t="t" r="r" b="b"/>
              <a:pathLst>
                <a:path w="4392613" h="549077">
                  <a:moveTo>
                    <a:pt x="0" y="0"/>
                  </a:moveTo>
                  <a:lnTo>
                    <a:pt x="4392613" y="0"/>
                  </a:lnTo>
                  <a:lnTo>
                    <a:pt x="4392613" y="549077"/>
                  </a:lnTo>
                  <a:lnTo>
                    <a:pt x="0" y="549077"/>
                  </a:lnTo>
                  <a:close/>
                </a:path>
              </a:pathLst>
            </a:custGeom>
            <a:solidFill>
              <a:srgbClr val="000000">
                <a:alpha val="0"/>
              </a:srgbClr>
            </a:solidFill>
          </p:spPr>
        </p:sp>
        <p:sp>
          <p:nvSpPr>
            <p:cNvPr id="21" name="TextBox 21"/>
            <p:cNvSpPr txBox="1"/>
            <p:nvPr/>
          </p:nvSpPr>
          <p:spPr>
            <a:xfrm>
              <a:off x="0" y="-19050"/>
              <a:ext cx="4392613" cy="568127"/>
            </a:xfrm>
            <a:prstGeom prst="rect">
              <a:avLst/>
            </a:prstGeom>
          </p:spPr>
          <p:txBody>
            <a:bodyPr lIns="0" tIns="0" rIns="0" bIns="0" rtlCol="0" anchor="t"/>
            <a:lstStyle/>
            <a:p>
              <a:pPr algn="l">
                <a:lnSpc>
                  <a:spcPts val="3187"/>
                </a:lnSpc>
              </a:pPr>
              <a:r>
                <a:rPr lang="en-US" sz="2562">
                  <a:solidFill>
                    <a:srgbClr val="CAD6DE"/>
                  </a:solidFill>
                  <a:latin typeface="Arimo"/>
                  <a:ea typeface="Arimo"/>
                  <a:cs typeface="Arimo"/>
                  <a:sym typeface="Arimo"/>
                </a:rPr>
                <a:t>Sales Analysis</a:t>
              </a:r>
            </a:p>
          </p:txBody>
        </p:sp>
      </p:grpSp>
      <p:grpSp>
        <p:nvGrpSpPr>
          <p:cNvPr id="22" name="Group 22"/>
          <p:cNvGrpSpPr/>
          <p:nvPr/>
        </p:nvGrpSpPr>
        <p:grpSpPr>
          <a:xfrm>
            <a:off x="2800201" y="6436519"/>
            <a:ext cx="14507765" cy="448121"/>
            <a:chOff x="0" y="0"/>
            <a:chExt cx="19343687" cy="597495"/>
          </a:xfrm>
        </p:grpSpPr>
        <p:sp>
          <p:nvSpPr>
            <p:cNvPr id="23" name="Freeform 23"/>
            <p:cNvSpPr/>
            <p:nvPr/>
          </p:nvSpPr>
          <p:spPr>
            <a:xfrm>
              <a:off x="0" y="0"/>
              <a:ext cx="19343688" cy="597495"/>
            </a:xfrm>
            <a:custGeom>
              <a:avLst/>
              <a:gdLst/>
              <a:ahLst/>
              <a:cxnLst/>
              <a:rect l="l" t="t" r="r" b="b"/>
              <a:pathLst>
                <a:path w="19343688" h="597495">
                  <a:moveTo>
                    <a:pt x="0" y="0"/>
                  </a:moveTo>
                  <a:lnTo>
                    <a:pt x="19343688" y="0"/>
                  </a:lnTo>
                  <a:lnTo>
                    <a:pt x="19343688" y="597495"/>
                  </a:lnTo>
                  <a:lnTo>
                    <a:pt x="0" y="597495"/>
                  </a:lnTo>
                  <a:close/>
                </a:path>
              </a:pathLst>
            </a:custGeom>
            <a:solidFill>
              <a:srgbClr val="000000">
                <a:alpha val="0"/>
              </a:srgbClr>
            </a:solidFill>
          </p:spPr>
        </p:sp>
        <p:sp>
          <p:nvSpPr>
            <p:cNvPr id="24" name="TextBox 24"/>
            <p:cNvSpPr txBox="1"/>
            <p:nvPr/>
          </p:nvSpPr>
          <p:spPr>
            <a:xfrm>
              <a:off x="0" y="-85725"/>
              <a:ext cx="19343687" cy="683220"/>
            </a:xfrm>
            <a:prstGeom prst="rect">
              <a:avLst/>
            </a:prstGeom>
          </p:spPr>
          <p:txBody>
            <a:bodyPr lIns="0" tIns="0" rIns="0" bIns="0" rtlCol="0" anchor="t"/>
            <a:lstStyle/>
            <a:p>
              <a:pPr algn="l">
                <a:lnSpc>
                  <a:spcPts val="3500"/>
                </a:lnSpc>
              </a:pPr>
              <a:r>
                <a:rPr lang="en-US" sz="2187">
                  <a:solidFill>
                    <a:srgbClr val="CAD6DE"/>
                  </a:solidFill>
                  <a:latin typeface="Cabin"/>
                  <a:ea typeface="Cabin"/>
                  <a:cs typeface="Cabin"/>
                  <a:sym typeface="Cabin"/>
                </a:rPr>
                <a:t>Evaluate sales trends to measure the effectiveness of sales strategies and identify areas for optimization.</a:t>
              </a:r>
            </a:p>
          </p:txBody>
        </p:sp>
      </p:grpSp>
      <p:sp>
        <p:nvSpPr>
          <p:cNvPr id="25" name="Freeform 25" descr="preencoded.png"/>
          <p:cNvSpPr/>
          <p:nvPr/>
        </p:nvSpPr>
        <p:spPr>
          <a:xfrm>
            <a:off x="980034" y="7257009"/>
            <a:ext cx="1400175" cy="2035820"/>
          </a:xfrm>
          <a:custGeom>
            <a:avLst/>
            <a:gdLst/>
            <a:ahLst/>
            <a:cxnLst/>
            <a:rect l="l" t="t" r="r" b="b"/>
            <a:pathLst>
              <a:path w="1400175" h="2035820">
                <a:moveTo>
                  <a:pt x="0" y="0"/>
                </a:moveTo>
                <a:lnTo>
                  <a:pt x="1400175" y="0"/>
                </a:lnTo>
                <a:lnTo>
                  <a:pt x="1400175" y="2035820"/>
                </a:lnTo>
                <a:lnTo>
                  <a:pt x="0" y="2035820"/>
                </a:lnTo>
                <a:lnTo>
                  <a:pt x="0" y="0"/>
                </a:lnTo>
                <a:close/>
              </a:path>
            </a:pathLst>
          </a:custGeom>
          <a:blipFill>
            <a:blip r:embed="rId5"/>
            <a:stretch>
              <a:fillRect t="-62" b="-62"/>
            </a:stretch>
          </a:blipFill>
        </p:spPr>
      </p:sp>
      <p:grpSp>
        <p:nvGrpSpPr>
          <p:cNvPr id="26" name="Group 26"/>
          <p:cNvGrpSpPr/>
          <p:nvPr/>
        </p:nvGrpSpPr>
        <p:grpSpPr>
          <a:xfrm>
            <a:off x="2800201" y="7536954"/>
            <a:ext cx="3699122" cy="411807"/>
            <a:chOff x="0" y="0"/>
            <a:chExt cx="4932163" cy="549077"/>
          </a:xfrm>
        </p:grpSpPr>
        <p:sp>
          <p:nvSpPr>
            <p:cNvPr id="27" name="Freeform 27"/>
            <p:cNvSpPr/>
            <p:nvPr/>
          </p:nvSpPr>
          <p:spPr>
            <a:xfrm>
              <a:off x="0" y="0"/>
              <a:ext cx="4932163" cy="549077"/>
            </a:xfrm>
            <a:custGeom>
              <a:avLst/>
              <a:gdLst/>
              <a:ahLst/>
              <a:cxnLst/>
              <a:rect l="l" t="t" r="r" b="b"/>
              <a:pathLst>
                <a:path w="4932163" h="549077">
                  <a:moveTo>
                    <a:pt x="0" y="0"/>
                  </a:moveTo>
                  <a:lnTo>
                    <a:pt x="4932163" y="0"/>
                  </a:lnTo>
                  <a:lnTo>
                    <a:pt x="4932163" y="549077"/>
                  </a:lnTo>
                  <a:lnTo>
                    <a:pt x="0" y="549077"/>
                  </a:lnTo>
                  <a:close/>
                </a:path>
              </a:pathLst>
            </a:custGeom>
            <a:solidFill>
              <a:srgbClr val="000000">
                <a:alpha val="0"/>
              </a:srgbClr>
            </a:solidFill>
          </p:spPr>
        </p:sp>
        <p:sp>
          <p:nvSpPr>
            <p:cNvPr id="28" name="TextBox 28"/>
            <p:cNvSpPr txBox="1"/>
            <p:nvPr/>
          </p:nvSpPr>
          <p:spPr>
            <a:xfrm>
              <a:off x="0" y="-19050"/>
              <a:ext cx="4932163" cy="568127"/>
            </a:xfrm>
            <a:prstGeom prst="rect">
              <a:avLst/>
            </a:prstGeom>
          </p:spPr>
          <p:txBody>
            <a:bodyPr lIns="0" tIns="0" rIns="0" bIns="0" rtlCol="0" anchor="t"/>
            <a:lstStyle/>
            <a:p>
              <a:pPr algn="l">
                <a:lnSpc>
                  <a:spcPts val="3187"/>
                </a:lnSpc>
              </a:pPr>
              <a:r>
                <a:rPr lang="en-US" sz="2562">
                  <a:solidFill>
                    <a:srgbClr val="CAD6DE"/>
                  </a:solidFill>
                  <a:latin typeface="Arimo"/>
                  <a:ea typeface="Arimo"/>
                  <a:cs typeface="Arimo"/>
                  <a:sym typeface="Arimo"/>
                </a:rPr>
                <a:t>Customer Analysis</a:t>
              </a:r>
            </a:p>
          </p:txBody>
        </p:sp>
      </p:grpSp>
      <p:grpSp>
        <p:nvGrpSpPr>
          <p:cNvPr id="29" name="Group 29"/>
          <p:cNvGrpSpPr/>
          <p:nvPr/>
        </p:nvGrpSpPr>
        <p:grpSpPr>
          <a:xfrm>
            <a:off x="2800201" y="8116640"/>
            <a:ext cx="14507765" cy="896242"/>
            <a:chOff x="0" y="0"/>
            <a:chExt cx="19343687" cy="1194990"/>
          </a:xfrm>
        </p:grpSpPr>
        <p:sp>
          <p:nvSpPr>
            <p:cNvPr id="30" name="Freeform 30"/>
            <p:cNvSpPr/>
            <p:nvPr/>
          </p:nvSpPr>
          <p:spPr>
            <a:xfrm>
              <a:off x="0" y="0"/>
              <a:ext cx="19343688" cy="1194990"/>
            </a:xfrm>
            <a:custGeom>
              <a:avLst/>
              <a:gdLst/>
              <a:ahLst/>
              <a:cxnLst/>
              <a:rect l="l" t="t" r="r" b="b"/>
              <a:pathLst>
                <a:path w="19343688" h="1194990">
                  <a:moveTo>
                    <a:pt x="0" y="0"/>
                  </a:moveTo>
                  <a:lnTo>
                    <a:pt x="19343688" y="0"/>
                  </a:lnTo>
                  <a:lnTo>
                    <a:pt x="19343688" y="1194990"/>
                  </a:lnTo>
                  <a:lnTo>
                    <a:pt x="0" y="1194990"/>
                  </a:lnTo>
                  <a:close/>
                </a:path>
              </a:pathLst>
            </a:custGeom>
            <a:solidFill>
              <a:srgbClr val="000000">
                <a:alpha val="0"/>
              </a:srgbClr>
            </a:solidFill>
          </p:spPr>
        </p:sp>
        <p:sp>
          <p:nvSpPr>
            <p:cNvPr id="31" name="TextBox 31"/>
            <p:cNvSpPr txBox="1"/>
            <p:nvPr/>
          </p:nvSpPr>
          <p:spPr>
            <a:xfrm>
              <a:off x="0" y="-85725"/>
              <a:ext cx="19343687" cy="1280715"/>
            </a:xfrm>
            <a:prstGeom prst="rect">
              <a:avLst/>
            </a:prstGeom>
          </p:spPr>
          <p:txBody>
            <a:bodyPr lIns="0" tIns="0" rIns="0" bIns="0" rtlCol="0" anchor="t"/>
            <a:lstStyle/>
            <a:p>
              <a:pPr algn="l">
                <a:lnSpc>
                  <a:spcPts val="3500"/>
                </a:lnSpc>
              </a:pPr>
              <a:r>
                <a:rPr lang="en-US" sz="2187">
                  <a:solidFill>
                    <a:srgbClr val="CAD6DE"/>
                  </a:solidFill>
                  <a:latin typeface="Cabin"/>
                  <a:ea typeface="Cabin"/>
                  <a:cs typeface="Cabin"/>
                  <a:sym typeface="Cabin"/>
                </a:rPr>
                <a:t>Uncover customer segments, purchase trends, and profitability to inform targeted marketing and improve customer satisfaction.</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1905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grpSp>
        <p:nvGrpSpPr>
          <p:cNvPr id="5" name="Group 5"/>
          <p:cNvGrpSpPr/>
          <p:nvPr/>
        </p:nvGrpSpPr>
        <p:grpSpPr>
          <a:xfrm>
            <a:off x="962471" y="957560"/>
            <a:ext cx="9505058" cy="1617761"/>
            <a:chOff x="0" y="0"/>
            <a:chExt cx="12673410" cy="2157015"/>
          </a:xfrm>
        </p:grpSpPr>
        <p:sp>
          <p:nvSpPr>
            <p:cNvPr id="6" name="Freeform 6"/>
            <p:cNvSpPr/>
            <p:nvPr/>
          </p:nvSpPr>
          <p:spPr>
            <a:xfrm>
              <a:off x="0" y="0"/>
              <a:ext cx="12673410" cy="2157015"/>
            </a:xfrm>
            <a:custGeom>
              <a:avLst/>
              <a:gdLst/>
              <a:ahLst/>
              <a:cxnLst/>
              <a:rect l="l" t="t" r="r" b="b"/>
              <a:pathLst>
                <a:path w="12673410" h="2157015">
                  <a:moveTo>
                    <a:pt x="0" y="0"/>
                  </a:moveTo>
                  <a:lnTo>
                    <a:pt x="12673410" y="0"/>
                  </a:lnTo>
                  <a:lnTo>
                    <a:pt x="12673410" y="2157015"/>
                  </a:lnTo>
                  <a:lnTo>
                    <a:pt x="0" y="2157015"/>
                  </a:lnTo>
                  <a:close/>
                </a:path>
              </a:pathLst>
            </a:custGeom>
            <a:solidFill>
              <a:srgbClr val="000000">
                <a:alpha val="0"/>
              </a:srgbClr>
            </a:solidFill>
          </p:spPr>
        </p:sp>
        <p:sp>
          <p:nvSpPr>
            <p:cNvPr id="7" name="TextBox 7"/>
            <p:cNvSpPr txBox="1"/>
            <p:nvPr/>
          </p:nvSpPr>
          <p:spPr>
            <a:xfrm>
              <a:off x="0" y="-57150"/>
              <a:ext cx="12673410" cy="2214165"/>
            </a:xfrm>
            <a:prstGeom prst="rect">
              <a:avLst/>
            </a:prstGeom>
          </p:spPr>
          <p:txBody>
            <a:bodyPr lIns="0" tIns="0" rIns="0" bIns="0" rtlCol="0" anchor="t"/>
            <a:lstStyle/>
            <a:p>
              <a:pPr algn="l">
                <a:lnSpc>
                  <a:spcPts val="6312"/>
                </a:lnSpc>
              </a:pPr>
              <a:r>
                <a:rPr lang="en-US" sz="5062">
                  <a:solidFill>
                    <a:srgbClr val="FFFFFF"/>
                  </a:solidFill>
                  <a:latin typeface="Arimo"/>
                  <a:ea typeface="Arimo"/>
                  <a:cs typeface="Arimo"/>
                  <a:sym typeface="Arimo"/>
                </a:rPr>
                <a:t>Approach Used: Data Wrangling</a:t>
              </a:r>
            </a:p>
          </p:txBody>
        </p:sp>
      </p:grpSp>
      <p:grpSp>
        <p:nvGrpSpPr>
          <p:cNvPr id="8" name="Group 8"/>
          <p:cNvGrpSpPr/>
          <p:nvPr/>
        </p:nvGrpSpPr>
        <p:grpSpPr>
          <a:xfrm>
            <a:off x="962471" y="2987725"/>
            <a:ext cx="16296829" cy="2199680"/>
            <a:chOff x="0" y="0"/>
            <a:chExt cx="21729105" cy="2932907"/>
          </a:xfrm>
        </p:grpSpPr>
        <p:sp>
          <p:nvSpPr>
            <p:cNvPr id="9" name="Freeform 9"/>
            <p:cNvSpPr/>
            <p:nvPr/>
          </p:nvSpPr>
          <p:spPr>
            <a:xfrm>
              <a:off x="0" y="0"/>
              <a:ext cx="21729105" cy="2932907"/>
            </a:xfrm>
            <a:custGeom>
              <a:avLst/>
              <a:gdLst/>
              <a:ahLst/>
              <a:cxnLst/>
              <a:rect l="l" t="t" r="r" b="b"/>
              <a:pathLst>
                <a:path w="21729105" h="2932907">
                  <a:moveTo>
                    <a:pt x="0" y="0"/>
                  </a:moveTo>
                  <a:lnTo>
                    <a:pt x="21729105" y="0"/>
                  </a:lnTo>
                  <a:lnTo>
                    <a:pt x="21729105" y="2932907"/>
                  </a:lnTo>
                  <a:lnTo>
                    <a:pt x="0" y="2932907"/>
                  </a:lnTo>
                  <a:close/>
                </a:path>
              </a:pathLst>
            </a:custGeom>
            <a:solidFill>
              <a:srgbClr val="000000">
                <a:alpha val="0"/>
              </a:srgbClr>
            </a:solidFill>
          </p:spPr>
        </p:sp>
        <p:sp>
          <p:nvSpPr>
            <p:cNvPr id="10" name="TextBox 10"/>
            <p:cNvSpPr txBox="1"/>
            <p:nvPr/>
          </p:nvSpPr>
          <p:spPr>
            <a:xfrm>
              <a:off x="0" y="-85725"/>
              <a:ext cx="21729105" cy="3018632"/>
            </a:xfrm>
            <a:prstGeom prst="rect">
              <a:avLst/>
            </a:prstGeom>
          </p:spPr>
          <p:txBody>
            <a:bodyPr lIns="0" tIns="0" rIns="0" bIns="0" rtlCol="0" anchor="t"/>
            <a:lstStyle/>
            <a:p>
              <a:pPr algn="l">
                <a:lnSpc>
                  <a:spcPts val="3437"/>
                </a:lnSpc>
              </a:pPr>
              <a:r>
                <a:rPr lang="en-US" sz="2125">
                  <a:solidFill>
                    <a:srgbClr val="CAD6DE"/>
                  </a:solidFill>
                  <a:latin typeface="Cabin"/>
                  <a:ea typeface="Cabin"/>
                  <a:cs typeface="Cabin"/>
                  <a:sym typeface="Cabin"/>
                </a:rPr>
                <a:t>The approach used in this project involves several steps, starting with data wrangling. This includes initial inspection of data to detect and handle NULL values and missing data. A database and tables were created with NOT NULL constraints to ensure data integrity. This step is crucial for ensuring the accuracy and reliability of subsequent analyses.</a:t>
              </a:r>
            </a:p>
          </p:txBody>
        </p:sp>
      </p:grpSp>
      <p:grpSp>
        <p:nvGrpSpPr>
          <p:cNvPr id="11" name="Group 11"/>
          <p:cNvGrpSpPr/>
          <p:nvPr/>
        </p:nvGrpSpPr>
        <p:grpSpPr>
          <a:xfrm>
            <a:off x="962471" y="5496669"/>
            <a:ext cx="8148414" cy="1998910"/>
            <a:chOff x="0" y="0"/>
            <a:chExt cx="10864552" cy="2665213"/>
          </a:xfrm>
        </p:grpSpPr>
        <p:sp>
          <p:nvSpPr>
            <p:cNvPr id="12" name="Freeform 12"/>
            <p:cNvSpPr/>
            <p:nvPr/>
          </p:nvSpPr>
          <p:spPr>
            <a:xfrm>
              <a:off x="0" y="0"/>
              <a:ext cx="10864524" cy="2665222"/>
            </a:xfrm>
            <a:custGeom>
              <a:avLst/>
              <a:gdLst/>
              <a:ahLst/>
              <a:cxnLst/>
              <a:rect l="l" t="t" r="r" b="b"/>
              <a:pathLst>
                <a:path w="10864524" h="2665222">
                  <a:moveTo>
                    <a:pt x="0" y="54991"/>
                  </a:moveTo>
                  <a:cubicBezTo>
                    <a:pt x="0" y="24638"/>
                    <a:pt x="43500" y="0"/>
                    <a:pt x="97091" y="0"/>
                  </a:cubicBezTo>
                  <a:lnTo>
                    <a:pt x="10767434" y="0"/>
                  </a:lnTo>
                  <a:cubicBezTo>
                    <a:pt x="10821026" y="0"/>
                    <a:pt x="10864524" y="24638"/>
                    <a:pt x="10864524" y="54991"/>
                  </a:cubicBezTo>
                  <a:lnTo>
                    <a:pt x="10864524" y="2610231"/>
                  </a:lnTo>
                  <a:cubicBezTo>
                    <a:pt x="10864524" y="2640584"/>
                    <a:pt x="10821026" y="2665222"/>
                    <a:pt x="10767434" y="2665222"/>
                  </a:cubicBezTo>
                  <a:lnTo>
                    <a:pt x="97091" y="2665222"/>
                  </a:lnTo>
                  <a:cubicBezTo>
                    <a:pt x="43500" y="2665222"/>
                    <a:pt x="0" y="2640584"/>
                    <a:pt x="0" y="2610231"/>
                  </a:cubicBezTo>
                  <a:close/>
                </a:path>
              </a:pathLst>
            </a:custGeom>
            <a:solidFill>
              <a:srgbClr val="304755"/>
            </a:solidFill>
          </p:spPr>
        </p:sp>
      </p:grpSp>
      <p:grpSp>
        <p:nvGrpSpPr>
          <p:cNvPr id="13" name="Group 13"/>
          <p:cNvGrpSpPr/>
          <p:nvPr/>
        </p:nvGrpSpPr>
        <p:grpSpPr>
          <a:xfrm>
            <a:off x="1237357" y="5771555"/>
            <a:ext cx="3235672" cy="404366"/>
            <a:chOff x="0" y="0"/>
            <a:chExt cx="4314230" cy="539155"/>
          </a:xfrm>
        </p:grpSpPr>
        <p:sp>
          <p:nvSpPr>
            <p:cNvPr id="14" name="Freeform 14"/>
            <p:cNvSpPr/>
            <p:nvPr/>
          </p:nvSpPr>
          <p:spPr>
            <a:xfrm>
              <a:off x="0" y="0"/>
              <a:ext cx="4314230" cy="539155"/>
            </a:xfrm>
            <a:custGeom>
              <a:avLst/>
              <a:gdLst/>
              <a:ahLst/>
              <a:cxnLst/>
              <a:rect l="l" t="t" r="r" b="b"/>
              <a:pathLst>
                <a:path w="4314230" h="539155">
                  <a:moveTo>
                    <a:pt x="0" y="0"/>
                  </a:moveTo>
                  <a:lnTo>
                    <a:pt x="4314230" y="0"/>
                  </a:lnTo>
                  <a:lnTo>
                    <a:pt x="4314230" y="539155"/>
                  </a:lnTo>
                  <a:lnTo>
                    <a:pt x="0" y="539155"/>
                  </a:lnTo>
                  <a:close/>
                </a:path>
              </a:pathLst>
            </a:custGeom>
            <a:solidFill>
              <a:srgbClr val="000000">
                <a:alpha val="0"/>
              </a:srgbClr>
            </a:solidFill>
          </p:spPr>
        </p:sp>
        <p:sp>
          <p:nvSpPr>
            <p:cNvPr id="15" name="TextBox 15"/>
            <p:cNvSpPr txBox="1"/>
            <p:nvPr/>
          </p:nvSpPr>
          <p:spPr>
            <a:xfrm>
              <a:off x="0" y="-28575"/>
              <a:ext cx="4314230" cy="567730"/>
            </a:xfrm>
            <a:prstGeom prst="rect">
              <a:avLst/>
            </a:prstGeom>
          </p:spPr>
          <p:txBody>
            <a:bodyPr lIns="0" tIns="0" rIns="0" bIns="0" rtlCol="0" anchor="t"/>
            <a:lstStyle/>
            <a:p>
              <a:pPr algn="l">
                <a:lnSpc>
                  <a:spcPts val="3124"/>
                </a:lnSpc>
              </a:pPr>
              <a:r>
                <a:rPr lang="en-US" sz="2499">
                  <a:solidFill>
                    <a:srgbClr val="CAD6DE"/>
                  </a:solidFill>
                  <a:latin typeface="Arimo"/>
                  <a:ea typeface="Arimo"/>
                  <a:cs typeface="Arimo"/>
                  <a:sym typeface="Arimo"/>
                </a:rPr>
                <a:t>Initial Inspection</a:t>
              </a:r>
            </a:p>
          </p:txBody>
        </p:sp>
      </p:grpSp>
      <p:grpSp>
        <p:nvGrpSpPr>
          <p:cNvPr id="16" name="Group 16"/>
          <p:cNvGrpSpPr/>
          <p:nvPr/>
        </p:nvGrpSpPr>
        <p:grpSpPr>
          <a:xfrm>
            <a:off x="1237358" y="6340822"/>
            <a:ext cx="5700426" cy="879872"/>
            <a:chOff x="0" y="0"/>
            <a:chExt cx="7600567" cy="1173163"/>
          </a:xfrm>
        </p:grpSpPr>
        <p:sp>
          <p:nvSpPr>
            <p:cNvPr id="17" name="Freeform 17"/>
            <p:cNvSpPr/>
            <p:nvPr/>
          </p:nvSpPr>
          <p:spPr>
            <a:xfrm>
              <a:off x="0" y="0"/>
              <a:ext cx="7600567" cy="1173163"/>
            </a:xfrm>
            <a:custGeom>
              <a:avLst/>
              <a:gdLst/>
              <a:ahLst/>
              <a:cxnLst/>
              <a:rect l="l" t="t" r="r" b="b"/>
              <a:pathLst>
                <a:path w="7600567" h="1173163">
                  <a:moveTo>
                    <a:pt x="0" y="0"/>
                  </a:moveTo>
                  <a:lnTo>
                    <a:pt x="7600567" y="0"/>
                  </a:lnTo>
                  <a:lnTo>
                    <a:pt x="7600567" y="1173163"/>
                  </a:lnTo>
                  <a:lnTo>
                    <a:pt x="0" y="1173163"/>
                  </a:lnTo>
                  <a:close/>
                </a:path>
              </a:pathLst>
            </a:custGeom>
            <a:solidFill>
              <a:srgbClr val="000000">
                <a:alpha val="0"/>
              </a:srgbClr>
            </a:solidFill>
          </p:spPr>
        </p:sp>
        <p:sp>
          <p:nvSpPr>
            <p:cNvPr id="18" name="TextBox 18"/>
            <p:cNvSpPr txBox="1"/>
            <p:nvPr/>
          </p:nvSpPr>
          <p:spPr>
            <a:xfrm>
              <a:off x="0" y="-85725"/>
              <a:ext cx="7600567" cy="1258888"/>
            </a:xfrm>
            <a:prstGeom prst="rect">
              <a:avLst/>
            </a:prstGeom>
          </p:spPr>
          <p:txBody>
            <a:bodyPr lIns="0" tIns="0" rIns="0" bIns="0" rtlCol="0" anchor="t"/>
            <a:lstStyle/>
            <a:p>
              <a:pPr algn="l">
                <a:lnSpc>
                  <a:spcPts val="3437"/>
                </a:lnSpc>
              </a:pPr>
              <a:r>
                <a:rPr lang="en-US" sz="2125">
                  <a:solidFill>
                    <a:srgbClr val="CAD6DE"/>
                  </a:solidFill>
                  <a:latin typeface="Cabin"/>
                  <a:ea typeface="Cabin"/>
                  <a:cs typeface="Cabin"/>
                  <a:sym typeface="Cabin"/>
                </a:rPr>
                <a:t>Detect and handle NULL values and missing data.</a:t>
              </a:r>
            </a:p>
          </p:txBody>
        </p:sp>
      </p:grpSp>
      <p:grpSp>
        <p:nvGrpSpPr>
          <p:cNvPr id="19" name="Group 19"/>
          <p:cNvGrpSpPr/>
          <p:nvPr/>
        </p:nvGrpSpPr>
        <p:grpSpPr>
          <a:xfrm>
            <a:off x="9989271" y="5496669"/>
            <a:ext cx="7270029" cy="1998910"/>
            <a:chOff x="0" y="0"/>
            <a:chExt cx="9693373" cy="2665213"/>
          </a:xfrm>
        </p:grpSpPr>
        <p:sp>
          <p:nvSpPr>
            <p:cNvPr id="20" name="Freeform 20"/>
            <p:cNvSpPr/>
            <p:nvPr/>
          </p:nvSpPr>
          <p:spPr>
            <a:xfrm>
              <a:off x="0" y="0"/>
              <a:ext cx="9693348" cy="2665222"/>
            </a:xfrm>
            <a:custGeom>
              <a:avLst/>
              <a:gdLst/>
              <a:ahLst/>
              <a:cxnLst/>
              <a:rect l="l" t="t" r="r" b="b"/>
              <a:pathLst>
                <a:path w="9693348" h="2665222">
                  <a:moveTo>
                    <a:pt x="0" y="54991"/>
                  </a:moveTo>
                  <a:cubicBezTo>
                    <a:pt x="0" y="24638"/>
                    <a:pt x="38811" y="0"/>
                    <a:pt x="86625" y="0"/>
                  </a:cubicBezTo>
                  <a:lnTo>
                    <a:pt x="9606724" y="0"/>
                  </a:lnTo>
                  <a:cubicBezTo>
                    <a:pt x="9654538" y="0"/>
                    <a:pt x="9693348" y="24638"/>
                    <a:pt x="9693348" y="54991"/>
                  </a:cubicBezTo>
                  <a:lnTo>
                    <a:pt x="9693348" y="2610231"/>
                  </a:lnTo>
                  <a:cubicBezTo>
                    <a:pt x="9693348" y="2640584"/>
                    <a:pt x="9654538" y="2665222"/>
                    <a:pt x="9606724" y="2665222"/>
                  </a:cubicBezTo>
                  <a:lnTo>
                    <a:pt x="86625" y="2665222"/>
                  </a:lnTo>
                  <a:cubicBezTo>
                    <a:pt x="38811" y="2665222"/>
                    <a:pt x="0" y="2640584"/>
                    <a:pt x="0" y="2610231"/>
                  </a:cubicBezTo>
                  <a:close/>
                </a:path>
              </a:pathLst>
            </a:custGeom>
            <a:solidFill>
              <a:srgbClr val="304755"/>
            </a:solidFill>
          </p:spPr>
        </p:sp>
      </p:grpSp>
      <p:grpSp>
        <p:nvGrpSpPr>
          <p:cNvPr id="21" name="Group 21"/>
          <p:cNvGrpSpPr/>
          <p:nvPr/>
        </p:nvGrpSpPr>
        <p:grpSpPr>
          <a:xfrm>
            <a:off x="10127902" y="5771555"/>
            <a:ext cx="3710285" cy="404366"/>
            <a:chOff x="0" y="0"/>
            <a:chExt cx="4947047" cy="539155"/>
          </a:xfrm>
        </p:grpSpPr>
        <p:sp>
          <p:nvSpPr>
            <p:cNvPr id="22" name="Freeform 22"/>
            <p:cNvSpPr/>
            <p:nvPr/>
          </p:nvSpPr>
          <p:spPr>
            <a:xfrm>
              <a:off x="0" y="0"/>
              <a:ext cx="4947047" cy="539155"/>
            </a:xfrm>
            <a:custGeom>
              <a:avLst/>
              <a:gdLst/>
              <a:ahLst/>
              <a:cxnLst/>
              <a:rect l="l" t="t" r="r" b="b"/>
              <a:pathLst>
                <a:path w="4947047" h="539155">
                  <a:moveTo>
                    <a:pt x="0" y="0"/>
                  </a:moveTo>
                  <a:lnTo>
                    <a:pt x="4947047" y="0"/>
                  </a:lnTo>
                  <a:lnTo>
                    <a:pt x="4947047" y="539155"/>
                  </a:lnTo>
                  <a:lnTo>
                    <a:pt x="0" y="539155"/>
                  </a:lnTo>
                  <a:close/>
                </a:path>
              </a:pathLst>
            </a:custGeom>
            <a:solidFill>
              <a:srgbClr val="000000">
                <a:alpha val="0"/>
              </a:srgbClr>
            </a:solidFill>
          </p:spPr>
        </p:sp>
        <p:sp>
          <p:nvSpPr>
            <p:cNvPr id="23" name="TextBox 23"/>
            <p:cNvSpPr txBox="1"/>
            <p:nvPr/>
          </p:nvSpPr>
          <p:spPr>
            <a:xfrm>
              <a:off x="0" y="-28575"/>
              <a:ext cx="4947047" cy="567730"/>
            </a:xfrm>
            <a:prstGeom prst="rect">
              <a:avLst/>
            </a:prstGeom>
          </p:spPr>
          <p:txBody>
            <a:bodyPr lIns="0" tIns="0" rIns="0" bIns="0" rtlCol="0" anchor="t"/>
            <a:lstStyle/>
            <a:p>
              <a:pPr algn="l">
                <a:lnSpc>
                  <a:spcPts val="3124"/>
                </a:lnSpc>
              </a:pPr>
              <a:r>
                <a:rPr lang="en-US" sz="2499">
                  <a:solidFill>
                    <a:srgbClr val="CAD6DE"/>
                  </a:solidFill>
                  <a:latin typeface="Arimo"/>
                  <a:ea typeface="Arimo"/>
                  <a:cs typeface="Arimo"/>
                  <a:sym typeface="Arimo"/>
                </a:rPr>
                <a:t>Database Creation</a:t>
              </a:r>
            </a:p>
          </p:txBody>
        </p:sp>
      </p:grpSp>
      <p:grpSp>
        <p:nvGrpSpPr>
          <p:cNvPr id="24" name="Group 24"/>
          <p:cNvGrpSpPr/>
          <p:nvPr/>
        </p:nvGrpSpPr>
        <p:grpSpPr>
          <a:xfrm>
            <a:off x="10127902" y="6340822"/>
            <a:ext cx="6563362" cy="879872"/>
            <a:chOff x="0" y="0"/>
            <a:chExt cx="8751149" cy="1173163"/>
          </a:xfrm>
        </p:grpSpPr>
        <p:sp>
          <p:nvSpPr>
            <p:cNvPr id="25" name="Freeform 25"/>
            <p:cNvSpPr/>
            <p:nvPr/>
          </p:nvSpPr>
          <p:spPr>
            <a:xfrm>
              <a:off x="0" y="0"/>
              <a:ext cx="8751149" cy="1173163"/>
            </a:xfrm>
            <a:custGeom>
              <a:avLst/>
              <a:gdLst/>
              <a:ahLst/>
              <a:cxnLst/>
              <a:rect l="l" t="t" r="r" b="b"/>
              <a:pathLst>
                <a:path w="8751149" h="1173163">
                  <a:moveTo>
                    <a:pt x="0" y="0"/>
                  </a:moveTo>
                  <a:lnTo>
                    <a:pt x="8751149" y="0"/>
                  </a:lnTo>
                  <a:lnTo>
                    <a:pt x="8751149" y="1173163"/>
                  </a:lnTo>
                  <a:lnTo>
                    <a:pt x="0" y="1173163"/>
                  </a:lnTo>
                  <a:close/>
                </a:path>
              </a:pathLst>
            </a:custGeom>
            <a:solidFill>
              <a:srgbClr val="000000">
                <a:alpha val="0"/>
              </a:srgbClr>
            </a:solidFill>
          </p:spPr>
        </p:sp>
        <p:sp>
          <p:nvSpPr>
            <p:cNvPr id="26" name="TextBox 26"/>
            <p:cNvSpPr txBox="1"/>
            <p:nvPr/>
          </p:nvSpPr>
          <p:spPr>
            <a:xfrm>
              <a:off x="0" y="-85725"/>
              <a:ext cx="8751149" cy="1258888"/>
            </a:xfrm>
            <a:prstGeom prst="rect">
              <a:avLst/>
            </a:prstGeom>
          </p:spPr>
          <p:txBody>
            <a:bodyPr lIns="0" tIns="0" rIns="0" bIns="0" rtlCol="0" anchor="t"/>
            <a:lstStyle/>
            <a:p>
              <a:pPr algn="l">
                <a:lnSpc>
                  <a:spcPts val="3437"/>
                </a:lnSpc>
              </a:pPr>
              <a:r>
                <a:rPr lang="en-US" sz="2125">
                  <a:solidFill>
                    <a:srgbClr val="CAD6DE"/>
                  </a:solidFill>
                  <a:latin typeface="Cabin"/>
                  <a:ea typeface="Cabin"/>
                  <a:cs typeface="Cabin"/>
                  <a:sym typeface="Cabin"/>
                </a:rPr>
                <a:t>Create a database and tables with NOT NULL constraints.</a:t>
              </a:r>
            </a:p>
          </p:txBody>
        </p:sp>
      </p:grpSp>
      <p:grpSp>
        <p:nvGrpSpPr>
          <p:cNvPr id="27" name="Group 27"/>
          <p:cNvGrpSpPr/>
          <p:nvPr/>
        </p:nvGrpSpPr>
        <p:grpSpPr>
          <a:xfrm>
            <a:off x="962471" y="7770465"/>
            <a:ext cx="9505058" cy="1558975"/>
            <a:chOff x="0" y="0"/>
            <a:chExt cx="12673410" cy="2078633"/>
          </a:xfrm>
        </p:grpSpPr>
        <p:sp>
          <p:nvSpPr>
            <p:cNvPr id="28" name="Freeform 28"/>
            <p:cNvSpPr/>
            <p:nvPr/>
          </p:nvSpPr>
          <p:spPr>
            <a:xfrm>
              <a:off x="0" y="0"/>
              <a:ext cx="12673457" cy="2078609"/>
            </a:xfrm>
            <a:custGeom>
              <a:avLst/>
              <a:gdLst/>
              <a:ahLst/>
              <a:cxnLst/>
              <a:rect l="l" t="t" r="r" b="b"/>
              <a:pathLst>
                <a:path w="12673457" h="2078609">
                  <a:moveTo>
                    <a:pt x="0" y="54991"/>
                  </a:moveTo>
                  <a:cubicBezTo>
                    <a:pt x="0" y="24638"/>
                    <a:pt x="24638" y="0"/>
                    <a:pt x="54991" y="0"/>
                  </a:cubicBezTo>
                  <a:lnTo>
                    <a:pt x="12618466" y="0"/>
                  </a:lnTo>
                  <a:cubicBezTo>
                    <a:pt x="12648819" y="0"/>
                    <a:pt x="12673457" y="24638"/>
                    <a:pt x="12673457" y="54991"/>
                  </a:cubicBezTo>
                  <a:lnTo>
                    <a:pt x="12673457" y="2023618"/>
                  </a:lnTo>
                  <a:cubicBezTo>
                    <a:pt x="12673457" y="2053971"/>
                    <a:pt x="12648819" y="2078609"/>
                    <a:pt x="12618466" y="2078609"/>
                  </a:cubicBezTo>
                  <a:lnTo>
                    <a:pt x="54991" y="2078609"/>
                  </a:lnTo>
                  <a:cubicBezTo>
                    <a:pt x="24638" y="2078609"/>
                    <a:pt x="0" y="2053971"/>
                    <a:pt x="0" y="2023618"/>
                  </a:cubicBezTo>
                  <a:close/>
                </a:path>
              </a:pathLst>
            </a:custGeom>
            <a:solidFill>
              <a:srgbClr val="304755"/>
            </a:solidFill>
          </p:spPr>
        </p:sp>
      </p:grpSp>
      <p:grpSp>
        <p:nvGrpSpPr>
          <p:cNvPr id="29" name="Group 29"/>
          <p:cNvGrpSpPr/>
          <p:nvPr/>
        </p:nvGrpSpPr>
        <p:grpSpPr>
          <a:xfrm>
            <a:off x="1237357" y="8045351"/>
            <a:ext cx="3235672" cy="404366"/>
            <a:chOff x="0" y="0"/>
            <a:chExt cx="4314230" cy="539155"/>
          </a:xfrm>
        </p:grpSpPr>
        <p:sp>
          <p:nvSpPr>
            <p:cNvPr id="30" name="Freeform 30"/>
            <p:cNvSpPr/>
            <p:nvPr/>
          </p:nvSpPr>
          <p:spPr>
            <a:xfrm>
              <a:off x="0" y="0"/>
              <a:ext cx="4314230" cy="539155"/>
            </a:xfrm>
            <a:custGeom>
              <a:avLst/>
              <a:gdLst/>
              <a:ahLst/>
              <a:cxnLst/>
              <a:rect l="l" t="t" r="r" b="b"/>
              <a:pathLst>
                <a:path w="4314230" h="539155">
                  <a:moveTo>
                    <a:pt x="0" y="0"/>
                  </a:moveTo>
                  <a:lnTo>
                    <a:pt x="4314230" y="0"/>
                  </a:lnTo>
                  <a:lnTo>
                    <a:pt x="4314230" y="539155"/>
                  </a:lnTo>
                  <a:lnTo>
                    <a:pt x="0" y="539155"/>
                  </a:lnTo>
                  <a:close/>
                </a:path>
              </a:pathLst>
            </a:custGeom>
            <a:solidFill>
              <a:srgbClr val="000000">
                <a:alpha val="0"/>
              </a:srgbClr>
            </a:solidFill>
          </p:spPr>
        </p:sp>
        <p:sp>
          <p:nvSpPr>
            <p:cNvPr id="31" name="TextBox 31"/>
            <p:cNvSpPr txBox="1"/>
            <p:nvPr/>
          </p:nvSpPr>
          <p:spPr>
            <a:xfrm>
              <a:off x="0" y="-28575"/>
              <a:ext cx="4314230" cy="567730"/>
            </a:xfrm>
            <a:prstGeom prst="rect">
              <a:avLst/>
            </a:prstGeom>
          </p:spPr>
          <p:txBody>
            <a:bodyPr lIns="0" tIns="0" rIns="0" bIns="0" rtlCol="0" anchor="t"/>
            <a:lstStyle/>
            <a:p>
              <a:pPr algn="l">
                <a:lnSpc>
                  <a:spcPts val="3124"/>
                </a:lnSpc>
              </a:pPr>
              <a:r>
                <a:rPr lang="en-US" sz="2499">
                  <a:solidFill>
                    <a:srgbClr val="CAD6DE"/>
                  </a:solidFill>
                  <a:latin typeface="Arimo"/>
                  <a:ea typeface="Arimo"/>
                  <a:cs typeface="Arimo"/>
                  <a:sym typeface="Arimo"/>
                </a:rPr>
                <a:t>Data Integrity</a:t>
              </a:r>
            </a:p>
          </p:txBody>
        </p:sp>
      </p:grpSp>
      <p:grpSp>
        <p:nvGrpSpPr>
          <p:cNvPr id="32" name="Group 32"/>
          <p:cNvGrpSpPr/>
          <p:nvPr/>
        </p:nvGrpSpPr>
        <p:grpSpPr>
          <a:xfrm>
            <a:off x="1237357" y="8614619"/>
            <a:ext cx="8955286" cy="439936"/>
            <a:chOff x="0" y="0"/>
            <a:chExt cx="11940382" cy="586582"/>
          </a:xfrm>
        </p:grpSpPr>
        <p:sp>
          <p:nvSpPr>
            <p:cNvPr id="33" name="Freeform 33"/>
            <p:cNvSpPr/>
            <p:nvPr/>
          </p:nvSpPr>
          <p:spPr>
            <a:xfrm>
              <a:off x="0" y="0"/>
              <a:ext cx="11940382" cy="586582"/>
            </a:xfrm>
            <a:custGeom>
              <a:avLst/>
              <a:gdLst/>
              <a:ahLst/>
              <a:cxnLst/>
              <a:rect l="l" t="t" r="r" b="b"/>
              <a:pathLst>
                <a:path w="11940382" h="586582">
                  <a:moveTo>
                    <a:pt x="0" y="0"/>
                  </a:moveTo>
                  <a:lnTo>
                    <a:pt x="11940382" y="0"/>
                  </a:lnTo>
                  <a:lnTo>
                    <a:pt x="11940382" y="586582"/>
                  </a:lnTo>
                  <a:lnTo>
                    <a:pt x="0" y="586582"/>
                  </a:lnTo>
                  <a:close/>
                </a:path>
              </a:pathLst>
            </a:custGeom>
            <a:solidFill>
              <a:srgbClr val="000000">
                <a:alpha val="0"/>
              </a:srgbClr>
            </a:solidFill>
          </p:spPr>
        </p:sp>
        <p:sp>
          <p:nvSpPr>
            <p:cNvPr id="34" name="TextBox 34"/>
            <p:cNvSpPr txBox="1"/>
            <p:nvPr/>
          </p:nvSpPr>
          <p:spPr>
            <a:xfrm>
              <a:off x="0" y="-85725"/>
              <a:ext cx="11940382" cy="672307"/>
            </a:xfrm>
            <a:prstGeom prst="rect">
              <a:avLst/>
            </a:prstGeom>
          </p:spPr>
          <p:txBody>
            <a:bodyPr lIns="0" tIns="0" rIns="0" bIns="0" rtlCol="0" anchor="t"/>
            <a:lstStyle/>
            <a:p>
              <a:pPr algn="l">
                <a:lnSpc>
                  <a:spcPts val="3437"/>
                </a:lnSpc>
              </a:pPr>
              <a:r>
                <a:rPr lang="en-US" sz="2125">
                  <a:solidFill>
                    <a:srgbClr val="CAD6DE"/>
                  </a:solidFill>
                  <a:latin typeface="Cabin"/>
                  <a:ea typeface="Cabin"/>
                  <a:cs typeface="Cabin"/>
                  <a:sym typeface="Cabin"/>
                </a:rPr>
                <a:t>Ensure data accuracy and reliability.</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grpSp>
        <p:nvGrpSpPr>
          <p:cNvPr id="5" name="Group 5"/>
          <p:cNvGrpSpPr/>
          <p:nvPr/>
        </p:nvGrpSpPr>
        <p:grpSpPr>
          <a:xfrm>
            <a:off x="1047155" y="2145952"/>
            <a:ext cx="15355491" cy="880021"/>
            <a:chOff x="0" y="0"/>
            <a:chExt cx="20473988" cy="1173362"/>
          </a:xfrm>
        </p:grpSpPr>
        <p:sp>
          <p:nvSpPr>
            <p:cNvPr id="6" name="Freeform 6"/>
            <p:cNvSpPr/>
            <p:nvPr/>
          </p:nvSpPr>
          <p:spPr>
            <a:xfrm>
              <a:off x="0" y="0"/>
              <a:ext cx="20473989" cy="1173362"/>
            </a:xfrm>
            <a:custGeom>
              <a:avLst/>
              <a:gdLst/>
              <a:ahLst/>
              <a:cxnLst/>
              <a:rect l="l" t="t" r="r" b="b"/>
              <a:pathLst>
                <a:path w="20473989" h="1173362">
                  <a:moveTo>
                    <a:pt x="0" y="0"/>
                  </a:moveTo>
                  <a:lnTo>
                    <a:pt x="20473989" y="0"/>
                  </a:lnTo>
                  <a:lnTo>
                    <a:pt x="20473989" y="1173362"/>
                  </a:lnTo>
                  <a:lnTo>
                    <a:pt x="0" y="1173362"/>
                  </a:lnTo>
                  <a:close/>
                </a:path>
              </a:pathLst>
            </a:custGeom>
            <a:solidFill>
              <a:srgbClr val="000000">
                <a:alpha val="0"/>
              </a:srgbClr>
            </a:solidFill>
          </p:spPr>
        </p:sp>
        <p:sp>
          <p:nvSpPr>
            <p:cNvPr id="7" name="TextBox 7"/>
            <p:cNvSpPr txBox="1"/>
            <p:nvPr/>
          </p:nvSpPr>
          <p:spPr>
            <a:xfrm>
              <a:off x="0" y="-57150"/>
              <a:ext cx="20473988" cy="1230512"/>
            </a:xfrm>
            <a:prstGeom prst="rect">
              <a:avLst/>
            </a:prstGeom>
          </p:spPr>
          <p:txBody>
            <a:bodyPr lIns="0" tIns="0" rIns="0" bIns="0" rtlCol="0" anchor="t"/>
            <a:lstStyle/>
            <a:p>
              <a:pPr algn="l">
                <a:lnSpc>
                  <a:spcPts val="6875"/>
                </a:lnSpc>
              </a:pPr>
              <a:r>
                <a:rPr lang="en-US" sz="5500">
                  <a:solidFill>
                    <a:srgbClr val="FFFFFF"/>
                  </a:solidFill>
                  <a:latin typeface="Arimo"/>
                  <a:ea typeface="Arimo"/>
                  <a:cs typeface="Arimo"/>
                  <a:sym typeface="Arimo"/>
                </a:rPr>
                <a:t>Approach Used: Feature Engineering</a:t>
              </a:r>
            </a:p>
          </p:txBody>
        </p:sp>
      </p:grpSp>
      <p:grpSp>
        <p:nvGrpSpPr>
          <p:cNvPr id="8" name="Group 8"/>
          <p:cNvGrpSpPr/>
          <p:nvPr/>
        </p:nvGrpSpPr>
        <p:grpSpPr>
          <a:xfrm>
            <a:off x="1047155" y="3624411"/>
            <a:ext cx="16193690" cy="1915120"/>
            <a:chOff x="0" y="0"/>
            <a:chExt cx="21591587" cy="2553493"/>
          </a:xfrm>
        </p:grpSpPr>
        <p:sp>
          <p:nvSpPr>
            <p:cNvPr id="9" name="Freeform 9"/>
            <p:cNvSpPr/>
            <p:nvPr/>
          </p:nvSpPr>
          <p:spPr>
            <a:xfrm>
              <a:off x="0" y="0"/>
              <a:ext cx="21591588" cy="2553493"/>
            </a:xfrm>
            <a:custGeom>
              <a:avLst/>
              <a:gdLst/>
              <a:ahLst/>
              <a:cxnLst/>
              <a:rect l="l" t="t" r="r" b="b"/>
              <a:pathLst>
                <a:path w="21591588" h="2553493">
                  <a:moveTo>
                    <a:pt x="0" y="0"/>
                  </a:moveTo>
                  <a:lnTo>
                    <a:pt x="21591588" y="0"/>
                  </a:lnTo>
                  <a:lnTo>
                    <a:pt x="21591588" y="2553493"/>
                  </a:lnTo>
                  <a:lnTo>
                    <a:pt x="0" y="2553493"/>
                  </a:lnTo>
                  <a:close/>
                </a:path>
              </a:pathLst>
            </a:custGeom>
            <a:solidFill>
              <a:srgbClr val="000000">
                <a:alpha val="0"/>
              </a:srgbClr>
            </a:solidFill>
          </p:spPr>
        </p:sp>
        <p:sp>
          <p:nvSpPr>
            <p:cNvPr id="10" name="TextBox 10"/>
            <p:cNvSpPr txBox="1"/>
            <p:nvPr/>
          </p:nvSpPr>
          <p:spPr>
            <a:xfrm>
              <a:off x="0" y="-95250"/>
              <a:ext cx="21591587" cy="2648743"/>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Feature engineering involves creating new columns to derive additional insights from existing data. This includes adding a "time\_of\_day" column to categorize sales into Morning, Afternoon, and Evening. Also adding a "day\_name" column to extract the day of the week for each transaction (Mon, Tue, Wed, Thur, Fri). Finally, adding a "month\_name" column to extract the month of the year for each transaction (Jan, Feb, Mar).</a:t>
              </a:r>
            </a:p>
          </p:txBody>
        </p:sp>
      </p:grpSp>
      <p:grpSp>
        <p:nvGrpSpPr>
          <p:cNvPr id="11" name="Group 11"/>
          <p:cNvGrpSpPr/>
          <p:nvPr/>
        </p:nvGrpSpPr>
        <p:grpSpPr>
          <a:xfrm>
            <a:off x="1047155" y="6175176"/>
            <a:ext cx="3520231" cy="439936"/>
            <a:chOff x="0" y="0"/>
            <a:chExt cx="4693642" cy="586582"/>
          </a:xfrm>
        </p:grpSpPr>
        <p:sp>
          <p:nvSpPr>
            <p:cNvPr id="12" name="Freeform 12"/>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13" name="TextBox 13"/>
            <p:cNvSpPr txBox="1"/>
            <p:nvPr/>
          </p:nvSpPr>
          <p:spPr>
            <a:xfrm>
              <a:off x="0" y="-38100"/>
              <a:ext cx="4693642" cy="624682"/>
            </a:xfrm>
            <a:prstGeom prst="rect">
              <a:avLst/>
            </a:prstGeom>
          </p:spPr>
          <p:txBody>
            <a:bodyPr lIns="0" tIns="0" rIns="0" bIns="0" rtlCol="0" anchor="t"/>
            <a:lstStyle/>
            <a:p>
              <a:pPr algn="l">
                <a:lnSpc>
                  <a:spcPts val="3437"/>
                </a:lnSpc>
              </a:pPr>
              <a:r>
                <a:rPr lang="en-US" sz="2750">
                  <a:solidFill>
                    <a:srgbClr val="FFFFFF"/>
                  </a:solidFill>
                  <a:latin typeface="Arimo"/>
                  <a:ea typeface="Arimo"/>
                  <a:cs typeface="Arimo"/>
                  <a:sym typeface="Arimo"/>
                </a:rPr>
                <a:t>Time of Day</a:t>
              </a:r>
            </a:p>
          </p:txBody>
        </p:sp>
      </p:grpSp>
      <p:grpSp>
        <p:nvGrpSpPr>
          <p:cNvPr id="14" name="Group 14"/>
          <p:cNvGrpSpPr/>
          <p:nvPr/>
        </p:nvGrpSpPr>
        <p:grpSpPr>
          <a:xfrm>
            <a:off x="1047155" y="6914258"/>
            <a:ext cx="4910732" cy="957560"/>
            <a:chOff x="0" y="0"/>
            <a:chExt cx="6547643" cy="1276747"/>
          </a:xfrm>
        </p:grpSpPr>
        <p:sp>
          <p:nvSpPr>
            <p:cNvPr id="15" name="Freeform 15"/>
            <p:cNvSpPr/>
            <p:nvPr/>
          </p:nvSpPr>
          <p:spPr>
            <a:xfrm>
              <a:off x="0" y="0"/>
              <a:ext cx="6547643" cy="1276747"/>
            </a:xfrm>
            <a:custGeom>
              <a:avLst/>
              <a:gdLst/>
              <a:ahLst/>
              <a:cxnLst/>
              <a:rect l="l" t="t" r="r" b="b"/>
              <a:pathLst>
                <a:path w="6547643" h="1276747">
                  <a:moveTo>
                    <a:pt x="0" y="0"/>
                  </a:moveTo>
                  <a:lnTo>
                    <a:pt x="6547643" y="0"/>
                  </a:lnTo>
                  <a:lnTo>
                    <a:pt x="6547643" y="1276747"/>
                  </a:lnTo>
                  <a:lnTo>
                    <a:pt x="0" y="1276747"/>
                  </a:lnTo>
                  <a:close/>
                </a:path>
              </a:pathLst>
            </a:custGeom>
            <a:solidFill>
              <a:srgbClr val="000000">
                <a:alpha val="0"/>
              </a:srgbClr>
            </a:solidFill>
          </p:spPr>
        </p:sp>
        <p:sp>
          <p:nvSpPr>
            <p:cNvPr id="16" name="TextBox 16"/>
            <p:cNvSpPr txBox="1"/>
            <p:nvPr/>
          </p:nvSpPr>
          <p:spPr>
            <a:xfrm>
              <a:off x="0" y="-95250"/>
              <a:ext cx="6547643" cy="1371997"/>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Categorize sales into Morning, Afternoon, and Evening.</a:t>
              </a:r>
            </a:p>
          </p:txBody>
        </p:sp>
      </p:grpSp>
      <p:grpSp>
        <p:nvGrpSpPr>
          <p:cNvPr id="17" name="Group 17"/>
          <p:cNvGrpSpPr/>
          <p:nvPr/>
        </p:nvGrpSpPr>
        <p:grpSpPr>
          <a:xfrm>
            <a:off x="6697266" y="6175176"/>
            <a:ext cx="3520231" cy="439936"/>
            <a:chOff x="0" y="0"/>
            <a:chExt cx="4693642" cy="586582"/>
          </a:xfrm>
        </p:grpSpPr>
        <p:sp>
          <p:nvSpPr>
            <p:cNvPr id="18" name="Freeform 18"/>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19" name="TextBox 19"/>
            <p:cNvSpPr txBox="1"/>
            <p:nvPr/>
          </p:nvSpPr>
          <p:spPr>
            <a:xfrm>
              <a:off x="0" y="-38100"/>
              <a:ext cx="4693642" cy="624682"/>
            </a:xfrm>
            <a:prstGeom prst="rect">
              <a:avLst/>
            </a:prstGeom>
          </p:spPr>
          <p:txBody>
            <a:bodyPr lIns="0" tIns="0" rIns="0" bIns="0" rtlCol="0" anchor="t"/>
            <a:lstStyle/>
            <a:p>
              <a:pPr algn="l">
                <a:lnSpc>
                  <a:spcPts val="3437"/>
                </a:lnSpc>
              </a:pPr>
              <a:r>
                <a:rPr lang="en-US" sz="2750">
                  <a:solidFill>
                    <a:srgbClr val="FFFFFF"/>
                  </a:solidFill>
                  <a:latin typeface="Arimo"/>
                  <a:ea typeface="Arimo"/>
                  <a:cs typeface="Arimo"/>
                  <a:sym typeface="Arimo"/>
                </a:rPr>
                <a:t>Day Name</a:t>
              </a:r>
            </a:p>
          </p:txBody>
        </p:sp>
      </p:grpSp>
      <p:grpSp>
        <p:nvGrpSpPr>
          <p:cNvPr id="20" name="Group 20"/>
          <p:cNvGrpSpPr/>
          <p:nvPr/>
        </p:nvGrpSpPr>
        <p:grpSpPr>
          <a:xfrm>
            <a:off x="6697266" y="6914258"/>
            <a:ext cx="4910732" cy="957560"/>
            <a:chOff x="0" y="0"/>
            <a:chExt cx="6547643" cy="1276747"/>
          </a:xfrm>
        </p:grpSpPr>
        <p:sp>
          <p:nvSpPr>
            <p:cNvPr id="21" name="Freeform 21"/>
            <p:cNvSpPr/>
            <p:nvPr/>
          </p:nvSpPr>
          <p:spPr>
            <a:xfrm>
              <a:off x="0" y="0"/>
              <a:ext cx="6547643" cy="1276747"/>
            </a:xfrm>
            <a:custGeom>
              <a:avLst/>
              <a:gdLst/>
              <a:ahLst/>
              <a:cxnLst/>
              <a:rect l="l" t="t" r="r" b="b"/>
              <a:pathLst>
                <a:path w="6547643" h="1276747">
                  <a:moveTo>
                    <a:pt x="0" y="0"/>
                  </a:moveTo>
                  <a:lnTo>
                    <a:pt x="6547643" y="0"/>
                  </a:lnTo>
                  <a:lnTo>
                    <a:pt x="6547643" y="1276747"/>
                  </a:lnTo>
                  <a:lnTo>
                    <a:pt x="0" y="1276747"/>
                  </a:lnTo>
                  <a:close/>
                </a:path>
              </a:pathLst>
            </a:custGeom>
            <a:solidFill>
              <a:srgbClr val="000000">
                <a:alpha val="0"/>
              </a:srgbClr>
            </a:solidFill>
          </p:spPr>
        </p:sp>
        <p:sp>
          <p:nvSpPr>
            <p:cNvPr id="22" name="TextBox 22"/>
            <p:cNvSpPr txBox="1"/>
            <p:nvPr/>
          </p:nvSpPr>
          <p:spPr>
            <a:xfrm>
              <a:off x="0" y="-95250"/>
              <a:ext cx="6547643" cy="1371997"/>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Extract the day of the week for each transaction.</a:t>
              </a:r>
            </a:p>
          </p:txBody>
        </p:sp>
      </p:grpSp>
      <p:grpSp>
        <p:nvGrpSpPr>
          <p:cNvPr id="23" name="Group 23"/>
          <p:cNvGrpSpPr/>
          <p:nvPr/>
        </p:nvGrpSpPr>
        <p:grpSpPr>
          <a:xfrm>
            <a:off x="12347376" y="6175176"/>
            <a:ext cx="3520231" cy="439936"/>
            <a:chOff x="0" y="0"/>
            <a:chExt cx="4693642" cy="586582"/>
          </a:xfrm>
        </p:grpSpPr>
        <p:sp>
          <p:nvSpPr>
            <p:cNvPr id="24" name="Freeform 24"/>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25" name="TextBox 25"/>
            <p:cNvSpPr txBox="1"/>
            <p:nvPr/>
          </p:nvSpPr>
          <p:spPr>
            <a:xfrm>
              <a:off x="0" y="-38100"/>
              <a:ext cx="4693642" cy="624682"/>
            </a:xfrm>
            <a:prstGeom prst="rect">
              <a:avLst/>
            </a:prstGeom>
          </p:spPr>
          <p:txBody>
            <a:bodyPr lIns="0" tIns="0" rIns="0" bIns="0" rtlCol="0" anchor="t"/>
            <a:lstStyle/>
            <a:p>
              <a:pPr algn="l">
                <a:lnSpc>
                  <a:spcPts val="3437"/>
                </a:lnSpc>
              </a:pPr>
              <a:r>
                <a:rPr lang="en-US" sz="2750">
                  <a:solidFill>
                    <a:srgbClr val="FFFFFF"/>
                  </a:solidFill>
                  <a:latin typeface="Arimo"/>
                  <a:ea typeface="Arimo"/>
                  <a:cs typeface="Arimo"/>
                  <a:sym typeface="Arimo"/>
                </a:rPr>
                <a:t>Month Name</a:t>
              </a:r>
            </a:p>
          </p:txBody>
        </p:sp>
      </p:grpSp>
      <p:grpSp>
        <p:nvGrpSpPr>
          <p:cNvPr id="26" name="Group 26"/>
          <p:cNvGrpSpPr/>
          <p:nvPr/>
        </p:nvGrpSpPr>
        <p:grpSpPr>
          <a:xfrm>
            <a:off x="12347376" y="6914258"/>
            <a:ext cx="4910732" cy="957560"/>
            <a:chOff x="0" y="0"/>
            <a:chExt cx="6547643" cy="1276747"/>
          </a:xfrm>
        </p:grpSpPr>
        <p:sp>
          <p:nvSpPr>
            <p:cNvPr id="27" name="Freeform 27"/>
            <p:cNvSpPr/>
            <p:nvPr/>
          </p:nvSpPr>
          <p:spPr>
            <a:xfrm>
              <a:off x="0" y="0"/>
              <a:ext cx="6547643" cy="1276747"/>
            </a:xfrm>
            <a:custGeom>
              <a:avLst/>
              <a:gdLst/>
              <a:ahLst/>
              <a:cxnLst/>
              <a:rect l="l" t="t" r="r" b="b"/>
              <a:pathLst>
                <a:path w="6547643" h="1276747">
                  <a:moveTo>
                    <a:pt x="0" y="0"/>
                  </a:moveTo>
                  <a:lnTo>
                    <a:pt x="6547643" y="0"/>
                  </a:lnTo>
                  <a:lnTo>
                    <a:pt x="6547643" y="1276747"/>
                  </a:lnTo>
                  <a:lnTo>
                    <a:pt x="0" y="1276747"/>
                  </a:lnTo>
                  <a:close/>
                </a:path>
              </a:pathLst>
            </a:custGeom>
            <a:solidFill>
              <a:srgbClr val="000000">
                <a:alpha val="0"/>
              </a:srgbClr>
            </a:solidFill>
          </p:spPr>
        </p:sp>
        <p:sp>
          <p:nvSpPr>
            <p:cNvPr id="28" name="TextBox 28"/>
            <p:cNvSpPr txBox="1"/>
            <p:nvPr/>
          </p:nvSpPr>
          <p:spPr>
            <a:xfrm>
              <a:off x="0" y="-95250"/>
              <a:ext cx="6547643" cy="1371997"/>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Extract the month of the year for each transaction.</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grpSp>
        <p:nvGrpSpPr>
          <p:cNvPr id="5" name="Group 5"/>
          <p:cNvGrpSpPr/>
          <p:nvPr/>
        </p:nvGrpSpPr>
        <p:grpSpPr>
          <a:xfrm>
            <a:off x="1047155" y="2195959"/>
            <a:ext cx="16193690" cy="1760041"/>
            <a:chOff x="0" y="0"/>
            <a:chExt cx="21591587" cy="2346722"/>
          </a:xfrm>
        </p:grpSpPr>
        <p:sp>
          <p:nvSpPr>
            <p:cNvPr id="6" name="Freeform 6"/>
            <p:cNvSpPr/>
            <p:nvPr/>
          </p:nvSpPr>
          <p:spPr>
            <a:xfrm>
              <a:off x="0" y="0"/>
              <a:ext cx="21591588" cy="2346722"/>
            </a:xfrm>
            <a:custGeom>
              <a:avLst/>
              <a:gdLst/>
              <a:ahLst/>
              <a:cxnLst/>
              <a:rect l="l" t="t" r="r" b="b"/>
              <a:pathLst>
                <a:path w="21591588" h="2346722">
                  <a:moveTo>
                    <a:pt x="0" y="0"/>
                  </a:moveTo>
                  <a:lnTo>
                    <a:pt x="21591588" y="0"/>
                  </a:lnTo>
                  <a:lnTo>
                    <a:pt x="21591588" y="2346722"/>
                  </a:lnTo>
                  <a:lnTo>
                    <a:pt x="0" y="2346722"/>
                  </a:lnTo>
                  <a:close/>
                </a:path>
              </a:pathLst>
            </a:custGeom>
            <a:solidFill>
              <a:srgbClr val="000000">
                <a:alpha val="0"/>
              </a:srgbClr>
            </a:solidFill>
          </p:spPr>
        </p:sp>
        <p:sp>
          <p:nvSpPr>
            <p:cNvPr id="7" name="TextBox 7"/>
            <p:cNvSpPr txBox="1"/>
            <p:nvPr/>
          </p:nvSpPr>
          <p:spPr>
            <a:xfrm>
              <a:off x="0" y="-57150"/>
              <a:ext cx="21591587" cy="2403872"/>
            </a:xfrm>
            <a:prstGeom prst="rect">
              <a:avLst/>
            </a:prstGeom>
          </p:spPr>
          <p:txBody>
            <a:bodyPr lIns="0" tIns="0" rIns="0" bIns="0" rtlCol="0" anchor="t"/>
            <a:lstStyle/>
            <a:p>
              <a:pPr algn="l">
                <a:lnSpc>
                  <a:spcPts val="6875"/>
                </a:lnSpc>
              </a:pPr>
              <a:r>
                <a:rPr lang="en-US" sz="5500">
                  <a:solidFill>
                    <a:srgbClr val="FFFFFF"/>
                  </a:solidFill>
                  <a:latin typeface="Arimo"/>
                  <a:ea typeface="Arimo"/>
                  <a:cs typeface="Arimo"/>
                  <a:sym typeface="Arimo"/>
                </a:rPr>
                <a:t>Approach Used: Exploratory Data Analysis (EDA)</a:t>
              </a:r>
            </a:p>
          </p:txBody>
        </p:sp>
      </p:grpSp>
      <p:grpSp>
        <p:nvGrpSpPr>
          <p:cNvPr id="8" name="Group 8"/>
          <p:cNvGrpSpPr/>
          <p:nvPr/>
        </p:nvGrpSpPr>
        <p:grpSpPr>
          <a:xfrm>
            <a:off x="1047155" y="4404718"/>
            <a:ext cx="16193690" cy="1436340"/>
            <a:chOff x="0" y="0"/>
            <a:chExt cx="21591587" cy="1915120"/>
          </a:xfrm>
        </p:grpSpPr>
        <p:sp>
          <p:nvSpPr>
            <p:cNvPr id="9" name="Freeform 9"/>
            <p:cNvSpPr/>
            <p:nvPr/>
          </p:nvSpPr>
          <p:spPr>
            <a:xfrm>
              <a:off x="0" y="0"/>
              <a:ext cx="21591588" cy="1915120"/>
            </a:xfrm>
            <a:custGeom>
              <a:avLst/>
              <a:gdLst/>
              <a:ahLst/>
              <a:cxnLst/>
              <a:rect l="l" t="t" r="r" b="b"/>
              <a:pathLst>
                <a:path w="21591588" h="1915120">
                  <a:moveTo>
                    <a:pt x="0" y="0"/>
                  </a:moveTo>
                  <a:lnTo>
                    <a:pt x="21591588" y="0"/>
                  </a:lnTo>
                  <a:lnTo>
                    <a:pt x="21591588" y="1915120"/>
                  </a:lnTo>
                  <a:lnTo>
                    <a:pt x="0" y="1915120"/>
                  </a:lnTo>
                  <a:close/>
                </a:path>
              </a:pathLst>
            </a:custGeom>
            <a:solidFill>
              <a:srgbClr val="000000">
                <a:alpha val="0"/>
              </a:srgbClr>
            </a:solidFill>
          </p:spPr>
        </p:sp>
        <p:sp>
          <p:nvSpPr>
            <p:cNvPr id="10" name="TextBox 10"/>
            <p:cNvSpPr txBox="1"/>
            <p:nvPr/>
          </p:nvSpPr>
          <p:spPr>
            <a:xfrm>
              <a:off x="0" y="-95250"/>
              <a:ext cx="21591587" cy="2010370"/>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Exploratory Data Analysis (EDA) is conducted to address project objectives and questions. This involves analyzing sales trends, identifying top-performing product lines, and understanding customer behavior and profitability. EDA helps uncover patterns and relationships in the data, guiding further analysis and decision-making.</a:t>
              </a:r>
            </a:p>
          </p:txBody>
        </p:sp>
      </p:grpSp>
      <p:grpSp>
        <p:nvGrpSpPr>
          <p:cNvPr id="11" name="Group 11"/>
          <p:cNvGrpSpPr/>
          <p:nvPr/>
        </p:nvGrpSpPr>
        <p:grpSpPr>
          <a:xfrm>
            <a:off x="1047155" y="6514059"/>
            <a:ext cx="673150" cy="673150"/>
            <a:chOff x="0" y="0"/>
            <a:chExt cx="897533" cy="897533"/>
          </a:xfrm>
        </p:grpSpPr>
        <p:sp>
          <p:nvSpPr>
            <p:cNvPr id="12" name="Freeform 12"/>
            <p:cNvSpPr/>
            <p:nvPr/>
          </p:nvSpPr>
          <p:spPr>
            <a:xfrm>
              <a:off x="0" y="0"/>
              <a:ext cx="897509" cy="897509"/>
            </a:xfrm>
            <a:custGeom>
              <a:avLst/>
              <a:gdLst/>
              <a:ahLst/>
              <a:cxnLst/>
              <a:rect l="l" t="t" r="r" b="b"/>
              <a:pathLst>
                <a:path w="897509" h="897509">
                  <a:moveTo>
                    <a:pt x="0" y="59817"/>
                  </a:moveTo>
                  <a:cubicBezTo>
                    <a:pt x="0" y="26797"/>
                    <a:pt x="26797" y="0"/>
                    <a:pt x="59817" y="0"/>
                  </a:cubicBezTo>
                  <a:lnTo>
                    <a:pt x="837692" y="0"/>
                  </a:lnTo>
                  <a:cubicBezTo>
                    <a:pt x="870712" y="0"/>
                    <a:pt x="897509" y="26797"/>
                    <a:pt x="897509" y="59817"/>
                  </a:cubicBezTo>
                  <a:lnTo>
                    <a:pt x="897509" y="837692"/>
                  </a:lnTo>
                  <a:cubicBezTo>
                    <a:pt x="897509" y="870712"/>
                    <a:pt x="870712" y="897509"/>
                    <a:pt x="837692" y="897509"/>
                  </a:cubicBezTo>
                  <a:lnTo>
                    <a:pt x="59817" y="897509"/>
                  </a:lnTo>
                  <a:cubicBezTo>
                    <a:pt x="26797" y="897509"/>
                    <a:pt x="0" y="870712"/>
                    <a:pt x="0" y="837692"/>
                  </a:cubicBezTo>
                  <a:close/>
                </a:path>
              </a:pathLst>
            </a:custGeom>
            <a:solidFill>
              <a:srgbClr val="304755"/>
            </a:solidFill>
          </p:spPr>
        </p:sp>
      </p:grpSp>
      <p:grpSp>
        <p:nvGrpSpPr>
          <p:cNvPr id="13" name="Group 13"/>
          <p:cNvGrpSpPr/>
          <p:nvPr/>
        </p:nvGrpSpPr>
        <p:grpSpPr>
          <a:xfrm>
            <a:off x="1284237" y="6639371"/>
            <a:ext cx="198984" cy="422374"/>
            <a:chOff x="0" y="0"/>
            <a:chExt cx="265312" cy="563165"/>
          </a:xfrm>
        </p:grpSpPr>
        <p:sp>
          <p:nvSpPr>
            <p:cNvPr id="14" name="Freeform 14"/>
            <p:cNvSpPr/>
            <p:nvPr/>
          </p:nvSpPr>
          <p:spPr>
            <a:xfrm>
              <a:off x="0" y="0"/>
              <a:ext cx="265312" cy="563165"/>
            </a:xfrm>
            <a:custGeom>
              <a:avLst/>
              <a:gdLst/>
              <a:ahLst/>
              <a:cxnLst/>
              <a:rect l="l" t="t" r="r" b="b"/>
              <a:pathLst>
                <a:path w="265312" h="563165">
                  <a:moveTo>
                    <a:pt x="0" y="0"/>
                  </a:moveTo>
                  <a:lnTo>
                    <a:pt x="265312" y="0"/>
                  </a:lnTo>
                  <a:lnTo>
                    <a:pt x="265312" y="563165"/>
                  </a:lnTo>
                  <a:lnTo>
                    <a:pt x="0" y="563165"/>
                  </a:lnTo>
                  <a:close/>
                </a:path>
              </a:pathLst>
            </a:custGeom>
            <a:solidFill>
              <a:srgbClr val="000000">
                <a:alpha val="0"/>
              </a:srgbClr>
            </a:solidFill>
          </p:spPr>
        </p:sp>
        <p:sp>
          <p:nvSpPr>
            <p:cNvPr id="15" name="TextBox 15"/>
            <p:cNvSpPr txBox="1"/>
            <p:nvPr/>
          </p:nvSpPr>
          <p:spPr>
            <a:xfrm>
              <a:off x="0" y="38100"/>
              <a:ext cx="265312" cy="525065"/>
            </a:xfrm>
            <a:prstGeom prst="rect">
              <a:avLst/>
            </a:prstGeom>
          </p:spPr>
          <p:txBody>
            <a:bodyPr lIns="0" tIns="0" rIns="0" bIns="0" rtlCol="0" anchor="t"/>
            <a:lstStyle/>
            <a:p>
              <a:pPr algn="ctr">
                <a:lnSpc>
                  <a:spcPts val="3312"/>
                </a:lnSpc>
              </a:pPr>
              <a:r>
                <a:rPr lang="en-US" sz="3312">
                  <a:solidFill>
                    <a:srgbClr val="CAD6DE"/>
                  </a:solidFill>
                  <a:latin typeface="Arimo"/>
                  <a:ea typeface="Arimo"/>
                  <a:cs typeface="Arimo"/>
                  <a:sym typeface="Arimo"/>
                </a:rPr>
                <a:t>1</a:t>
              </a:r>
            </a:p>
          </p:txBody>
        </p:sp>
      </p:grpSp>
      <p:grpSp>
        <p:nvGrpSpPr>
          <p:cNvPr id="16" name="Group 16"/>
          <p:cNvGrpSpPr/>
          <p:nvPr/>
        </p:nvGrpSpPr>
        <p:grpSpPr>
          <a:xfrm>
            <a:off x="2019449" y="6514059"/>
            <a:ext cx="3520231" cy="439936"/>
            <a:chOff x="0" y="0"/>
            <a:chExt cx="4693642" cy="586582"/>
          </a:xfrm>
        </p:grpSpPr>
        <p:sp>
          <p:nvSpPr>
            <p:cNvPr id="17" name="Freeform 17"/>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18" name="TextBox 18"/>
            <p:cNvSpPr txBox="1"/>
            <p:nvPr/>
          </p:nvSpPr>
          <p:spPr>
            <a:xfrm>
              <a:off x="0" y="-38100"/>
              <a:ext cx="4693642" cy="624682"/>
            </a:xfrm>
            <a:prstGeom prst="rect">
              <a:avLst/>
            </a:prstGeom>
          </p:spPr>
          <p:txBody>
            <a:bodyPr lIns="0" tIns="0" rIns="0" bIns="0" rtlCol="0" anchor="t"/>
            <a:lstStyle/>
            <a:p>
              <a:pPr algn="l">
                <a:lnSpc>
                  <a:spcPts val="3437"/>
                </a:lnSpc>
              </a:pPr>
              <a:r>
                <a:rPr lang="en-US" sz="2750">
                  <a:solidFill>
                    <a:srgbClr val="CAD6DE"/>
                  </a:solidFill>
                  <a:latin typeface="Arimo"/>
                  <a:ea typeface="Arimo"/>
                  <a:cs typeface="Arimo"/>
                  <a:sym typeface="Arimo"/>
                </a:rPr>
                <a:t>Sales Trends</a:t>
              </a:r>
            </a:p>
          </p:txBody>
        </p:sp>
      </p:grpSp>
      <p:grpSp>
        <p:nvGrpSpPr>
          <p:cNvPr id="19" name="Group 19"/>
          <p:cNvGrpSpPr/>
          <p:nvPr/>
        </p:nvGrpSpPr>
        <p:grpSpPr>
          <a:xfrm>
            <a:off x="2019449" y="7133481"/>
            <a:ext cx="4226124" cy="957560"/>
            <a:chOff x="0" y="0"/>
            <a:chExt cx="5634832" cy="1276747"/>
          </a:xfrm>
        </p:grpSpPr>
        <p:sp>
          <p:nvSpPr>
            <p:cNvPr id="20" name="Freeform 20"/>
            <p:cNvSpPr/>
            <p:nvPr/>
          </p:nvSpPr>
          <p:spPr>
            <a:xfrm>
              <a:off x="0" y="0"/>
              <a:ext cx="5634832" cy="1276747"/>
            </a:xfrm>
            <a:custGeom>
              <a:avLst/>
              <a:gdLst/>
              <a:ahLst/>
              <a:cxnLst/>
              <a:rect l="l" t="t" r="r" b="b"/>
              <a:pathLst>
                <a:path w="5634832" h="1276747">
                  <a:moveTo>
                    <a:pt x="0" y="0"/>
                  </a:moveTo>
                  <a:lnTo>
                    <a:pt x="5634832" y="0"/>
                  </a:lnTo>
                  <a:lnTo>
                    <a:pt x="5634832" y="1276747"/>
                  </a:lnTo>
                  <a:lnTo>
                    <a:pt x="0" y="1276747"/>
                  </a:lnTo>
                  <a:close/>
                </a:path>
              </a:pathLst>
            </a:custGeom>
            <a:solidFill>
              <a:srgbClr val="000000">
                <a:alpha val="0"/>
              </a:srgbClr>
            </a:solidFill>
          </p:spPr>
        </p:sp>
        <p:sp>
          <p:nvSpPr>
            <p:cNvPr id="21" name="TextBox 21"/>
            <p:cNvSpPr txBox="1"/>
            <p:nvPr/>
          </p:nvSpPr>
          <p:spPr>
            <a:xfrm>
              <a:off x="0" y="-95250"/>
              <a:ext cx="5634832" cy="1371997"/>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Analyze sales trends to identify patterns and anomalies.</a:t>
              </a:r>
            </a:p>
          </p:txBody>
        </p:sp>
      </p:grpSp>
      <p:grpSp>
        <p:nvGrpSpPr>
          <p:cNvPr id="22" name="Group 22"/>
          <p:cNvGrpSpPr/>
          <p:nvPr/>
        </p:nvGrpSpPr>
        <p:grpSpPr>
          <a:xfrm>
            <a:off x="6544716" y="6514059"/>
            <a:ext cx="673150" cy="673150"/>
            <a:chOff x="0" y="0"/>
            <a:chExt cx="897533" cy="897533"/>
          </a:xfrm>
        </p:grpSpPr>
        <p:sp>
          <p:nvSpPr>
            <p:cNvPr id="23" name="Freeform 23"/>
            <p:cNvSpPr/>
            <p:nvPr/>
          </p:nvSpPr>
          <p:spPr>
            <a:xfrm>
              <a:off x="0" y="0"/>
              <a:ext cx="897509" cy="897509"/>
            </a:xfrm>
            <a:custGeom>
              <a:avLst/>
              <a:gdLst/>
              <a:ahLst/>
              <a:cxnLst/>
              <a:rect l="l" t="t" r="r" b="b"/>
              <a:pathLst>
                <a:path w="897509" h="897509">
                  <a:moveTo>
                    <a:pt x="0" y="59817"/>
                  </a:moveTo>
                  <a:cubicBezTo>
                    <a:pt x="0" y="26797"/>
                    <a:pt x="26797" y="0"/>
                    <a:pt x="59817" y="0"/>
                  </a:cubicBezTo>
                  <a:lnTo>
                    <a:pt x="837692" y="0"/>
                  </a:lnTo>
                  <a:cubicBezTo>
                    <a:pt x="870712" y="0"/>
                    <a:pt x="897509" y="26797"/>
                    <a:pt x="897509" y="59817"/>
                  </a:cubicBezTo>
                  <a:lnTo>
                    <a:pt x="897509" y="837692"/>
                  </a:lnTo>
                  <a:cubicBezTo>
                    <a:pt x="897509" y="870712"/>
                    <a:pt x="870712" y="897509"/>
                    <a:pt x="837692" y="897509"/>
                  </a:cubicBezTo>
                  <a:lnTo>
                    <a:pt x="59817" y="897509"/>
                  </a:lnTo>
                  <a:cubicBezTo>
                    <a:pt x="26797" y="897509"/>
                    <a:pt x="0" y="870712"/>
                    <a:pt x="0" y="837692"/>
                  </a:cubicBezTo>
                  <a:close/>
                </a:path>
              </a:pathLst>
            </a:custGeom>
            <a:solidFill>
              <a:srgbClr val="304755"/>
            </a:solidFill>
          </p:spPr>
        </p:sp>
      </p:grpSp>
      <p:grpSp>
        <p:nvGrpSpPr>
          <p:cNvPr id="24" name="Group 24"/>
          <p:cNvGrpSpPr/>
          <p:nvPr/>
        </p:nvGrpSpPr>
        <p:grpSpPr>
          <a:xfrm>
            <a:off x="6714530" y="6639371"/>
            <a:ext cx="333375" cy="422374"/>
            <a:chOff x="0" y="0"/>
            <a:chExt cx="444500" cy="563165"/>
          </a:xfrm>
        </p:grpSpPr>
        <p:sp>
          <p:nvSpPr>
            <p:cNvPr id="25" name="Freeform 25"/>
            <p:cNvSpPr/>
            <p:nvPr/>
          </p:nvSpPr>
          <p:spPr>
            <a:xfrm>
              <a:off x="0" y="0"/>
              <a:ext cx="444500" cy="563165"/>
            </a:xfrm>
            <a:custGeom>
              <a:avLst/>
              <a:gdLst/>
              <a:ahLst/>
              <a:cxnLst/>
              <a:rect l="l" t="t" r="r" b="b"/>
              <a:pathLst>
                <a:path w="444500" h="563165">
                  <a:moveTo>
                    <a:pt x="0" y="0"/>
                  </a:moveTo>
                  <a:lnTo>
                    <a:pt x="444500" y="0"/>
                  </a:lnTo>
                  <a:lnTo>
                    <a:pt x="444500" y="563165"/>
                  </a:lnTo>
                  <a:lnTo>
                    <a:pt x="0" y="563165"/>
                  </a:lnTo>
                  <a:close/>
                </a:path>
              </a:pathLst>
            </a:custGeom>
            <a:solidFill>
              <a:srgbClr val="000000">
                <a:alpha val="0"/>
              </a:srgbClr>
            </a:solidFill>
          </p:spPr>
        </p:sp>
        <p:sp>
          <p:nvSpPr>
            <p:cNvPr id="26" name="TextBox 26"/>
            <p:cNvSpPr txBox="1"/>
            <p:nvPr/>
          </p:nvSpPr>
          <p:spPr>
            <a:xfrm>
              <a:off x="0" y="38100"/>
              <a:ext cx="444500" cy="525065"/>
            </a:xfrm>
            <a:prstGeom prst="rect">
              <a:avLst/>
            </a:prstGeom>
          </p:spPr>
          <p:txBody>
            <a:bodyPr lIns="0" tIns="0" rIns="0" bIns="0" rtlCol="0" anchor="t"/>
            <a:lstStyle/>
            <a:p>
              <a:pPr algn="ctr">
                <a:lnSpc>
                  <a:spcPts val="3312"/>
                </a:lnSpc>
              </a:pPr>
              <a:r>
                <a:rPr lang="en-US" sz="3312">
                  <a:solidFill>
                    <a:srgbClr val="CAD6DE"/>
                  </a:solidFill>
                  <a:latin typeface="Arimo"/>
                  <a:ea typeface="Arimo"/>
                  <a:cs typeface="Arimo"/>
                  <a:sym typeface="Arimo"/>
                </a:rPr>
                <a:t>2</a:t>
              </a:r>
            </a:p>
          </p:txBody>
        </p:sp>
      </p:grpSp>
      <p:grpSp>
        <p:nvGrpSpPr>
          <p:cNvPr id="27" name="Group 27"/>
          <p:cNvGrpSpPr/>
          <p:nvPr/>
        </p:nvGrpSpPr>
        <p:grpSpPr>
          <a:xfrm>
            <a:off x="7517011" y="6514059"/>
            <a:ext cx="3520231" cy="439936"/>
            <a:chOff x="0" y="0"/>
            <a:chExt cx="4693642" cy="586582"/>
          </a:xfrm>
        </p:grpSpPr>
        <p:sp>
          <p:nvSpPr>
            <p:cNvPr id="28" name="Freeform 28"/>
            <p:cNvSpPr/>
            <p:nvPr/>
          </p:nvSpPr>
          <p:spPr>
            <a:xfrm>
              <a:off x="0" y="0"/>
              <a:ext cx="4693642" cy="586582"/>
            </a:xfrm>
            <a:custGeom>
              <a:avLst/>
              <a:gdLst/>
              <a:ahLst/>
              <a:cxnLst/>
              <a:rect l="l" t="t" r="r" b="b"/>
              <a:pathLst>
                <a:path w="4693642" h="586582">
                  <a:moveTo>
                    <a:pt x="0" y="0"/>
                  </a:moveTo>
                  <a:lnTo>
                    <a:pt x="4693642" y="0"/>
                  </a:lnTo>
                  <a:lnTo>
                    <a:pt x="4693642" y="586582"/>
                  </a:lnTo>
                  <a:lnTo>
                    <a:pt x="0" y="586582"/>
                  </a:lnTo>
                  <a:close/>
                </a:path>
              </a:pathLst>
            </a:custGeom>
            <a:solidFill>
              <a:srgbClr val="000000">
                <a:alpha val="0"/>
              </a:srgbClr>
            </a:solidFill>
          </p:spPr>
        </p:sp>
        <p:sp>
          <p:nvSpPr>
            <p:cNvPr id="29" name="TextBox 29"/>
            <p:cNvSpPr txBox="1"/>
            <p:nvPr/>
          </p:nvSpPr>
          <p:spPr>
            <a:xfrm>
              <a:off x="0" y="-38100"/>
              <a:ext cx="4693642" cy="624682"/>
            </a:xfrm>
            <a:prstGeom prst="rect">
              <a:avLst/>
            </a:prstGeom>
          </p:spPr>
          <p:txBody>
            <a:bodyPr lIns="0" tIns="0" rIns="0" bIns="0" rtlCol="0" anchor="t"/>
            <a:lstStyle/>
            <a:p>
              <a:pPr algn="l">
                <a:lnSpc>
                  <a:spcPts val="3437"/>
                </a:lnSpc>
              </a:pPr>
              <a:r>
                <a:rPr lang="en-US" sz="2750">
                  <a:solidFill>
                    <a:srgbClr val="CAD6DE"/>
                  </a:solidFill>
                  <a:latin typeface="Arimo"/>
                  <a:ea typeface="Arimo"/>
                  <a:cs typeface="Arimo"/>
                  <a:sym typeface="Arimo"/>
                </a:rPr>
                <a:t>Top Performers</a:t>
              </a:r>
            </a:p>
          </p:txBody>
        </p:sp>
      </p:grpSp>
      <p:grpSp>
        <p:nvGrpSpPr>
          <p:cNvPr id="30" name="Group 30"/>
          <p:cNvGrpSpPr/>
          <p:nvPr/>
        </p:nvGrpSpPr>
        <p:grpSpPr>
          <a:xfrm>
            <a:off x="7517011" y="7133481"/>
            <a:ext cx="4226124" cy="957560"/>
            <a:chOff x="0" y="0"/>
            <a:chExt cx="5634832" cy="1276747"/>
          </a:xfrm>
        </p:grpSpPr>
        <p:sp>
          <p:nvSpPr>
            <p:cNvPr id="31" name="Freeform 31"/>
            <p:cNvSpPr/>
            <p:nvPr/>
          </p:nvSpPr>
          <p:spPr>
            <a:xfrm>
              <a:off x="0" y="0"/>
              <a:ext cx="5634832" cy="1276747"/>
            </a:xfrm>
            <a:custGeom>
              <a:avLst/>
              <a:gdLst/>
              <a:ahLst/>
              <a:cxnLst/>
              <a:rect l="l" t="t" r="r" b="b"/>
              <a:pathLst>
                <a:path w="5634832" h="1276747">
                  <a:moveTo>
                    <a:pt x="0" y="0"/>
                  </a:moveTo>
                  <a:lnTo>
                    <a:pt x="5634832" y="0"/>
                  </a:lnTo>
                  <a:lnTo>
                    <a:pt x="5634832" y="1276747"/>
                  </a:lnTo>
                  <a:lnTo>
                    <a:pt x="0" y="1276747"/>
                  </a:lnTo>
                  <a:close/>
                </a:path>
              </a:pathLst>
            </a:custGeom>
            <a:solidFill>
              <a:srgbClr val="000000">
                <a:alpha val="0"/>
              </a:srgbClr>
            </a:solidFill>
          </p:spPr>
        </p:sp>
        <p:sp>
          <p:nvSpPr>
            <p:cNvPr id="32" name="TextBox 32"/>
            <p:cNvSpPr txBox="1"/>
            <p:nvPr/>
          </p:nvSpPr>
          <p:spPr>
            <a:xfrm>
              <a:off x="0" y="-95250"/>
              <a:ext cx="5634832" cy="1371997"/>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Identify top-performing product lines.</a:t>
              </a:r>
            </a:p>
          </p:txBody>
        </p:sp>
      </p:grpSp>
      <p:grpSp>
        <p:nvGrpSpPr>
          <p:cNvPr id="33" name="Group 33"/>
          <p:cNvGrpSpPr/>
          <p:nvPr/>
        </p:nvGrpSpPr>
        <p:grpSpPr>
          <a:xfrm>
            <a:off x="12042279" y="6514059"/>
            <a:ext cx="673150" cy="673150"/>
            <a:chOff x="0" y="0"/>
            <a:chExt cx="897533" cy="897533"/>
          </a:xfrm>
        </p:grpSpPr>
        <p:sp>
          <p:nvSpPr>
            <p:cNvPr id="34" name="Freeform 34"/>
            <p:cNvSpPr/>
            <p:nvPr/>
          </p:nvSpPr>
          <p:spPr>
            <a:xfrm>
              <a:off x="0" y="0"/>
              <a:ext cx="897509" cy="897509"/>
            </a:xfrm>
            <a:custGeom>
              <a:avLst/>
              <a:gdLst/>
              <a:ahLst/>
              <a:cxnLst/>
              <a:rect l="l" t="t" r="r" b="b"/>
              <a:pathLst>
                <a:path w="897509" h="897509">
                  <a:moveTo>
                    <a:pt x="0" y="59817"/>
                  </a:moveTo>
                  <a:cubicBezTo>
                    <a:pt x="0" y="26797"/>
                    <a:pt x="26797" y="0"/>
                    <a:pt x="59817" y="0"/>
                  </a:cubicBezTo>
                  <a:lnTo>
                    <a:pt x="837692" y="0"/>
                  </a:lnTo>
                  <a:cubicBezTo>
                    <a:pt x="870712" y="0"/>
                    <a:pt x="897509" y="26797"/>
                    <a:pt x="897509" y="59817"/>
                  </a:cubicBezTo>
                  <a:lnTo>
                    <a:pt x="897509" y="837692"/>
                  </a:lnTo>
                  <a:cubicBezTo>
                    <a:pt x="897509" y="870712"/>
                    <a:pt x="870712" y="897509"/>
                    <a:pt x="837692" y="897509"/>
                  </a:cubicBezTo>
                  <a:lnTo>
                    <a:pt x="59817" y="897509"/>
                  </a:lnTo>
                  <a:cubicBezTo>
                    <a:pt x="26797" y="897509"/>
                    <a:pt x="0" y="870712"/>
                    <a:pt x="0" y="837692"/>
                  </a:cubicBezTo>
                  <a:close/>
                </a:path>
              </a:pathLst>
            </a:custGeom>
            <a:solidFill>
              <a:srgbClr val="304755"/>
            </a:solidFill>
          </p:spPr>
        </p:sp>
      </p:grpSp>
      <p:grpSp>
        <p:nvGrpSpPr>
          <p:cNvPr id="35" name="Group 35"/>
          <p:cNvGrpSpPr/>
          <p:nvPr/>
        </p:nvGrpSpPr>
        <p:grpSpPr>
          <a:xfrm>
            <a:off x="12208966" y="6639371"/>
            <a:ext cx="339626" cy="422374"/>
            <a:chOff x="0" y="0"/>
            <a:chExt cx="452835" cy="563165"/>
          </a:xfrm>
        </p:grpSpPr>
        <p:sp>
          <p:nvSpPr>
            <p:cNvPr id="36" name="Freeform 36"/>
            <p:cNvSpPr/>
            <p:nvPr/>
          </p:nvSpPr>
          <p:spPr>
            <a:xfrm>
              <a:off x="0" y="0"/>
              <a:ext cx="452835" cy="563165"/>
            </a:xfrm>
            <a:custGeom>
              <a:avLst/>
              <a:gdLst/>
              <a:ahLst/>
              <a:cxnLst/>
              <a:rect l="l" t="t" r="r" b="b"/>
              <a:pathLst>
                <a:path w="452835" h="563165">
                  <a:moveTo>
                    <a:pt x="0" y="0"/>
                  </a:moveTo>
                  <a:lnTo>
                    <a:pt x="452835" y="0"/>
                  </a:lnTo>
                  <a:lnTo>
                    <a:pt x="452835" y="563165"/>
                  </a:lnTo>
                  <a:lnTo>
                    <a:pt x="0" y="563165"/>
                  </a:lnTo>
                  <a:close/>
                </a:path>
              </a:pathLst>
            </a:custGeom>
            <a:solidFill>
              <a:srgbClr val="000000">
                <a:alpha val="0"/>
              </a:srgbClr>
            </a:solidFill>
          </p:spPr>
        </p:sp>
        <p:sp>
          <p:nvSpPr>
            <p:cNvPr id="37" name="TextBox 37"/>
            <p:cNvSpPr txBox="1"/>
            <p:nvPr/>
          </p:nvSpPr>
          <p:spPr>
            <a:xfrm>
              <a:off x="0" y="38100"/>
              <a:ext cx="452835" cy="525065"/>
            </a:xfrm>
            <a:prstGeom prst="rect">
              <a:avLst/>
            </a:prstGeom>
          </p:spPr>
          <p:txBody>
            <a:bodyPr lIns="0" tIns="0" rIns="0" bIns="0" rtlCol="0" anchor="t"/>
            <a:lstStyle/>
            <a:p>
              <a:pPr algn="ctr">
                <a:lnSpc>
                  <a:spcPts val="3312"/>
                </a:lnSpc>
              </a:pPr>
              <a:r>
                <a:rPr lang="en-US" sz="3312">
                  <a:solidFill>
                    <a:srgbClr val="CAD6DE"/>
                  </a:solidFill>
                  <a:latin typeface="Arimo"/>
                  <a:ea typeface="Arimo"/>
                  <a:cs typeface="Arimo"/>
                  <a:sym typeface="Arimo"/>
                </a:rPr>
                <a:t>3</a:t>
              </a:r>
            </a:p>
          </p:txBody>
        </p:sp>
      </p:grpSp>
      <p:grpSp>
        <p:nvGrpSpPr>
          <p:cNvPr id="38" name="Group 38"/>
          <p:cNvGrpSpPr/>
          <p:nvPr/>
        </p:nvGrpSpPr>
        <p:grpSpPr>
          <a:xfrm>
            <a:off x="13014572" y="6514059"/>
            <a:ext cx="4070002" cy="439936"/>
            <a:chOff x="0" y="0"/>
            <a:chExt cx="5426670" cy="586582"/>
          </a:xfrm>
        </p:grpSpPr>
        <p:sp>
          <p:nvSpPr>
            <p:cNvPr id="39" name="Freeform 39"/>
            <p:cNvSpPr/>
            <p:nvPr/>
          </p:nvSpPr>
          <p:spPr>
            <a:xfrm>
              <a:off x="0" y="0"/>
              <a:ext cx="5426670" cy="586582"/>
            </a:xfrm>
            <a:custGeom>
              <a:avLst/>
              <a:gdLst/>
              <a:ahLst/>
              <a:cxnLst/>
              <a:rect l="l" t="t" r="r" b="b"/>
              <a:pathLst>
                <a:path w="5426670" h="586582">
                  <a:moveTo>
                    <a:pt x="0" y="0"/>
                  </a:moveTo>
                  <a:lnTo>
                    <a:pt x="5426670" y="0"/>
                  </a:lnTo>
                  <a:lnTo>
                    <a:pt x="5426670" y="586582"/>
                  </a:lnTo>
                  <a:lnTo>
                    <a:pt x="0" y="586582"/>
                  </a:lnTo>
                  <a:close/>
                </a:path>
              </a:pathLst>
            </a:custGeom>
            <a:solidFill>
              <a:srgbClr val="000000">
                <a:alpha val="0"/>
              </a:srgbClr>
            </a:solidFill>
          </p:spPr>
        </p:sp>
        <p:sp>
          <p:nvSpPr>
            <p:cNvPr id="40" name="TextBox 40"/>
            <p:cNvSpPr txBox="1"/>
            <p:nvPr/>
          </p:nvSpPr>
          <p:spPr>
            <a:xfrm>
              <a:off x="0" y="-38100"/>
              <a:ext cx="5426670" cy="624682"/>
            </a:xfrm>
            <a:prstGeom prst="rect">
              <a:avLst/>
            </a:prstGeom>
          </p:spPr>
          <p:txBody>
            <a:bodyPr lIns="0" tIns="0" rIns="0" bIns="0" rtlCol="0" anchor="t"/>
            <a:lstStyle/>
            <a:p>
              <a:pPr algn="l">
                <a:lnSpc>
                  <a:spcPts val="3437"/>
                </a:lnSpc>
              </a:pPr>
              <a:r>
                <a:rPr lang="en-US" sz="2750">
                  <a:solidFill>
                    <a:srgbClr val="CAD6DE"/>
                  </a:solidFill>
                  <a:latin typeface="Arimo"/>
                  <a:ea typeface="Arimo"/>
                  <a:cs typeface="Arimo"/>
                  <a:sym typeface="Arimo"/>
                </a:rPr>
                <a:t>Customer Behavior</a:t>
              </a:r>
            </a:p>
          </p:txBody>
        </p:sp>
      </p:grpSp>
      <p:grpSp>
        <p:nvGrpSpPr>
          <p:cNvPr id="41" name="Group 41"/>
          <p:cNvGrpSpPr/>
          <p:nvPr/>
        </p:nvGrpSpPr>
        <p:grpSpPr>
          <a:xfrm>
            <a:off x="13014572" y="7133481"/>
            <a:ext cx="4226124" cy="957560"/>
            <a:chOff x="0" y="0"/>
            <a:chExt cx="5634832" cy="1276747"/>
          </a:xfrm>
        </p:grpSpPr>
        <p:sp>
          <p:nvSpPr>
            <p:cNvPr id="42" name="Freeform 42"/>
            <p:cNvSpPr/>
            <p:nvPr/>
          </p:nvSpPr>
          <p:spPr>
            <a:xfrm>
              <a:off x="0" y="0"/>
              <a:ext cx="5634832" cy="1276747"/>
            </a:xfrm>
            <a:custGeom>
              <a:avLst/>
              <a:gdLst/>
              <a:ahLst/>
              <a:cxnLst/>
              <a:rect l="l" t="t" r="r" b="b"/>
              <a:pathLst>
                <a:path w="5634832" h="1276747">
                  <a:moveTo>
                    <a:pt x="0" y="0"/>
                  </a:moveTo>
                  <a:lnTo>
                    <a:pt x="5634832" y="0"/>
                  </a:lnTo>
                  <a:lnTo>
                    <a:pt x="5634832" y="1276747"/>
                  </a:lnTo>
                  <a:lnTo>
                    <a:pt x="0" y="1276747"/>
                  </a:lnTo>
                  <a:close/>
                </a:path>
              </a:pathLst>
            </a:custGeom>
            <a:solidFill>
              <a:srgbClr val="000000">
                <a:alpha val="0"/>
              </a:srgbClr>
            </a:solidFill>
          </p:spPr>
        </p:sp>
        <p:sp>
          <p:nvSpPr>
            <p:cNvPr id="43" name="TextBox 43"/>
            <p:cNvSpPr txBox="1"/>
            <p:nvPr/>
          </p:nvSpPr>
          <p:spPr>
            <a:xfrm>
              <a:off x="0" y="-95250"/>
              <a:ext cx="5634832" cy="1371997"/>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Understand customer behavior and profitability.</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sp>
        <p:nvSpPr>
          <p:cNvPr id="5" name="Freeform 5" descr="preencoded.png"/>
          <p:cNvSpPr/>
          <p:nvPr/>
        </p:nvSpPr>
        <p:spPr>
          <a:xfrm>
            <a:off x="0" y="0"/>
            <a:ext cx="18288000" cy="2803624"/>
          </a:xfrm>
          <a:custGeom>
            <a:avLst/>
            <a:gdLst/>
            <a:ahLst/>
            <a:cxnLst/>
            <a:rect l="l" t="t" r="r" b="b"/>
            <a:pathLst>
              <a:path w="18288000" h="2803624">
                <a:moveTo>
                  <a:pt x="0" y="0"/>
                </a:moveTo>
                <a:lnTo>
                  <a:pt x="18288000" y="0"/>
                </a:lnTo>
                <a:lnTo>
                  <a:pt x="18288000" y="2803624"/>
                </a:lnTo>
                <a:lnTo>
                  <a:pt x="0" y="2803624"/>
                </a:lnTo>
                <a:lnTo>
                  <a:pt x="0" y="0"/>
                </a:lnTo>
                <a:close/>
              </a:path>
            </a:pathLst>
          </a:custGeom>
          <a:blipFill>
            <a:blip r:embed="rId3"/>
            <a:stretch>
              <a:fillRect l="-58" r="-58"/>
            </a:stretch>
          </a:blipFill>
        </p:spPr>
      </p:sp>
      <p:grpSp>
        <p:nvGrpSpPr>
          <p:cNvPr id="6" name="Group 6"/>
          <p:cNvGrpSpPr/>
          <p:nvPr/>
        </p:nvGrpSpPr>
        <p:grpSpPr>
          <a:xfrm>
            <a:off x="784920" y="3420367"/>
            <a:ext cx="8674745" cy="659606"/>
            <a:chOff x="0" y="0"/>
            <a:chExt cx="11566327" cy="879475"/>
          </a:xfrm>
        </p:grpSpPr>
        <p:sp>
          <p:nvSpPr>
            <p:cNvPr id="7" name="Freeform 7"/>
            <p:cNvSpPr/>
            <p:nvPr/>
          </p:nvSpPr>
          <p:spPr>
            <a:xfrm>
              <a:off x="0" y="0"/>
              <a:ext cx="11566327" cy="879475"/>
            </a:xfrm>
            <a:custGeom>
              <a:avLst/>
              <a:gdLst/>
              <a:ahLst/>
              <a:cxnLst/>
              <a:rect l="l" t="t" r="r" b="b"/>
              <a:pathLst>
                <a:path w="11566327" h="879475">
                  <a:moveTo>
                    <a:pt x="0" y="0"/>
                  </a:moveTo>
                  <a:lnTo>
                    <a:pt x="11566327" y="0"/>
                  </a:lnTo>
                  <a:lnTo>
                    <a:pt x="11566327" y="879475"/>
                  </a:lnTo>
                  <a:lnTo>
                    <a:pt x="0" y="879475"/>
                  </a:lnTo>
                  <a:close/>
                </a:path>
              </a:pathLst>
            </a:custGeom>
            <a:solidFill>
              <a:srgbClr val="000000">
                <a:alpha val="0"/>
              </a:srgbClr>
            </a:solidFill>
          </p:spPr>
        </p:sp>
        <p:sp>
          <p:nvSpPr>
            <p:cNvPr id="8" name="TextBox 8"/>
            <p:cNvSpPr txBox="1"/>
            <p:nvPr/>
          </p:nvSpPr>
          <p:spPr>
            <a:xfrm>
              <a:off x="0" y="-38100"/>
              <a:ext cx="11566327" cy="917575"/>
            </a:xfrm>
            <a:prstGeom prst="rect">
              <a:avLst/>
            </a:prstGeom>
          </p:spPr>
          <p:txBody>
            <a:bodyPr lIns="0" tIns="0" rIns="0" bIns="0" rtlCol="0" anchor="t"/>
            <a:lstStyle/>
            <a:p>
              <a:pPr algn="l">
                <a:lnSpc>
                  <a:spcPts val="5187"/>
                </a:lnSpc>
              </a:pPr>
              <a:r>
                <a:rPr lang="en-US" sz="4124">
                  <a:solidFill>
                    <a:srgbClr val="FFFFFF"/>
                  </a:solidFill>
                  <a:latin typeface="Arimo"/>
                  <a:ea typeface="Arimo"/>
                  <a:cs typeface="Arimo"/>
                  <a:sym typeface="Arimo"/>
                </a:rPr>
                <a:t>Product Analysis Questions</a:t>
              </a:r>
            </a:p>
          </p:txBody>
        </p:sp>
      </p:grpSp>
      <p:grpSp>
        <p:nvGrpSpPr>
          <p:cNvPr id="9" name="Group 9"/>
          <p:cNvGrpSpPr/>
          <p:nvPr/>
        </p:nvGrpSpPr>
        <p:grpSpPr>
          <a:xfrm>
            <a:off x="784920" y="4416326"/>
            <a:ext cx="16718161" cy="1076474"/>
            <a:chOff x="0" y="0"/>
            <a:chExt cx="22290882" cy="1435298"/>
          </a:xfrm>
        </p:grpSpPr>
        <p:sp>
          <p:nvSpPr>
            <p:cNvPr id="10" name="Freeform 10"/>
            <p:cNvSpPr/>
            <p:nvPr/>
          </p:nvSpPr>
          <p:spPr>
            <a:xfrm>
              <a:off x="0" y="0"/>
              <a:ext cx="22290881" cy="1435298"/>
            </a:xfrm>
            <a:custGeom>
              <a:avLst/>
              <a:gdLst/>
              <a:ahLst/>
              <a:cxnLst/>
              <a:rect l="l" t="t" r="r" b="b"/>
              <a:pathLst>
                <a:path w="22290881" h="1435298">
                  <a:moveTo>
                    <a:pt x="0" y="0"/>
                  </a:moveTo>
                  <a:lnTo>
                    <a:pt x="22290881" y="0"/>
                  </a:lnTo>
                  <a:lnTo>
                    <a:pt x="22290881" y="1435298"/>
                  </a:lnTo>
                  <a:lnTo>
                    <a:pt x="0" y="1435298"/>
                  </a:lnTo>
                  <a:close/>
                </a:path>
              </a:pathLst>
            </a:custGeom>
            <a:solidFill>
              <a:srgbClr val="000000">
                <a:alpha val="0"/>
              </a:srgbClr>
            </a:solidFill>
          </p:spPr>
        </p:sp>
        <p:sp>
          <p:nvSpPr>
            <p:cNvPr id="11" name="TextBox 11"/>
            <p:cNvSpPr txBox="1"/>
            <p:nvPr/>
          </p:nvSpPr>
          <p:spPr>
            <a:xfrm>
              <a:off x="0" y="-76200"/>
              <a:ext cx="22290882" cy="1511498"/>
            </a:xfrm>
            <a:prstGeom prst="rect">
              <a:avLst/>
            </a:prstGeom>
          </p:spPr>
          <p:txBody>
            <a:bodyPr lIns="0" tIns="0" rIns="0" bIns="0" rtlCol="0" anchor="t"/>
            <a:lstStyle/>
            <a:p>
              <a:pPr algn="l">
                <a:lnSpc>
                  <a:spcPts val="2812"/>
                </a:lnSpc>
              </a:pPr>
              <a:r>
                <a:rPr lang="en-US" sz="1750">
                  <a:solidFill>
                    <a:srgbClr val="CAD6DE"/>
                  </a:solidFill>
                  <a:latin typeface="Cabin"/>
                  <a:ea typeface="Cabin"/>
                  <a:cs typeface="Cabin"/>
                  <a:sym typeface="Cabin"/>
                </a:rPr>
                <a:t>Several questions guide the product analysis, including determining the number of unique product lines, identifying the most common payment method, and finding the most selling product line. Additional questions explore total revenue by month, the month with the largest COGS, the product line with the largest revenue, and the city with the largest revenue. These questions aim to provide a comprehensive understanding of product performance and revenue generation.</a:t>
              </a:r>
            </a:p>
          </p:txBody>
        </p:sp>
      </p:grpSp>
      <p:grpSp>
        <p:nvGrpSpPr>
          <p:cNvPr id="12" name="Group 12"/>
          <p:cNvGrpSpPr/>
          <p:nvPr/>
        </p:nvGrpSpPr>
        <p:grpSpPr>
          <a:xfrm>
            <a:off x="9129712" y="5745064"/>
            <a:ext cx="28575" cy="3925044"/>
            <a:chOff x="0" y="0"/>
            <a:chExt cx="38100" cy="5233392"/>
          </a:xfrm>
        </p:grpSpPr>
        <p:sp>
          <p:nvSpPr>
            <p:cNvPr id="13" name="Freeform 13"/>
            <p:cNvSpPr/>
            <p:nvPr/>
          </p:nvSpPr>
          <p:spPr>
            <a:xfrm>
              <a:off x="0" y="0"/>
              <a:ext cx="38100" cy="5233416"/>
            </a:xfrm>
            <a:custGeom>
              <a:avLst/>
              <a:gdLst/>
              <a:ahLst/>
              <a:cxnLst/>
              <a:rect l="l" t="t" r="r" b="b"/>
              <a:pathLst>
                <a:path w="38100" h="5233416">
                  <a:moveTo>
                    <a:pt x="0" y="19050"/>
                  </a:moveTo>
                  <a:cubicBezTo>
                    <a:pt x="0" y="8509"/>
                    <a:pt x="8509" y="0"/>
                    <a:pt x="19050" y="0"/>
                  </a:cubicBezTo>
                  <a:cubicBezTo>
                    <a:pt x="29591" y="0"/>
                    <a:pt x="38100" y="8509"/>
                    <a:pt x="38100" y="19050"/>
                  </a:cubicBezTo>
                  <a:lnTo>
                    <a:pt x="38100" y="5214366"/>
                  </a:lnTo>
                  <a:cubicBezTo>
                    <a:pt x="38100" y="5224907"/>
                    <a:pt x="29591" y="5233416"/>
                    <a:pt x="19050" y="5233416"/>
                  </a:cubicBezTo>
                  <a:cubicBezTo>
                    <a:pt x="8509" y="5233416"/>
                    <a:pt x="0" y="5224907"/>
                    <a:pt x="0" y="5214366"/>
                  </a:cubicBezTo>
                  <a:close/>
                </a:path>
              </a:pathLst>
            </a:custGeom>
            <a:solidFill>
              <a:srgbClr val="49606E"/>
            </a:solidFill>
          </p:spPr>
        </p:sp>
      </p:grpSp>
      <p:grpSp>
        <p:nvGrpSpPr>
          <p:cNvPr id="14" name="Group 14"/>
          <p:cNvGrpSpPr/>
          <p:nvPr/>
        </p:nvGrpSpPr>
        <p:grpSpPr>
          <a:xfrm>
            <a:off x="8135391" y="6235304"/>
            <a:ext cx="784920" cy="28575"/>
            <a:chOff x="0" y="0"/>
            <a:chExt cx="1046560" cy="38100"/>
          </a:xfrm>
        </p:grpSpPr>
        <p:sp>
          <p:nvSpPr>
            <p:cNvPr id="15" name="Freeform 15"/>
            <p:cNvSpPr/>
            <p:nvPr/>
          </p:nvSpPr>
          <p:spPr>
            <a:xfrm>
              <a:off x="0" y="0"/>
              <a:ext cx="1046607" cy="38100"/>
            </a:xfrm>
            <a:custGeom>
              <a:avLst/>
              <a:gdLst/>
              <a:ahLst/>
              <a:cxnLst/>
              <a:rect l="l" t="t" r="r" b="b"/>
              <a:pathLst>
                <a:path w="1046607" h="38100">
                  <a:moveTo>
                    <a:pt x="0" y="19050"/>
                  </a:moveTo>
                  <a:cubicBezTo>
                    <a:pt x="0" y="8509"/>
                    <a:pt x="8509" y="0"/>
                    <a:pt x="19050" y="0"/>
                  </a:cubicBezTo>
                  <a:lnTo>
                    <a:pt x="1027557" y="0"/>
                  </a:lnTo>
                  <a:cubicBezTo>
                    <a:pt x="1038098" y="0"/>
                    <a:pt x="1046607" y="8509"/>
                    <a:pt x="1046607" y="19050"/>
                  </a:cubicBezTo>
                  <a:cubicBezTo>
                    <a:pt x="1046607" y="29591"/>
                    <a:pt x="1037971" y="38100"/>
                    <a:pt x="1027557" y="38100"/>
                  </a:cubicBezTo>
                  <a:lnTo>
                    <a:pt x="19050" y="38100"/>
                  </a:lnTo>
                  <a:cubicBezTo>
                    <a:pt x="8509" y="38100"/>
                    <a:pt x="0" y="29591"/>
                    <a:pt x="0" y="19050"/>
                  </a:cubicBezTo>
                  <a:close/>
                </a:path>
              </a:pathLst>
            </a:custGeom>
            <a:solidFill>
              <a:srgbClr val="49606E"/>
            </a:solidFill>
          </p:spPr>
        </p:sp>
      </p:grpSp>
      <p:grpSp>
        <p:nvGrpSpPr>
          <p:cNvPr id="16" name="Group 16"/>
          <p:cNvGrpSpPr/>
          <p:nvPr/>
        </p:nvGrpSpPr>
        <p:grpSpPr>
          <a:xfrm>
            <a:off x="8891736" y="5997328"/>
            <a:ext cx="504527" cy="504527"/>
            <a:chOff x="0" y="0"/>
            <a:chExt cx="672703" cy="672703"/>
          </a:xfrm>
        </p:grpSpPr>
        <p:sp>
          <p:nvSpPr>
            <p:cNvPr id="17" name="Freeform 17"/>
            <p:cNvSpPr/>
            <p:nvPr/>
          </p:nvSpPr>
          <p:spPr>
            <a:xfrm>
              <a:off x="0" y="0"/>
              <a:ext cx="672592" cy="672719"/>
            </a:xfrm>
            <a:custGeom>
              <a:avLst/>
              <a:gdLst/>
              <a:ahLst/>
              <a:cxnLst/>
              <a:rect l="l" t="t" r="r" b="b"/>
              <a:pathLst>
                <a:path w="672592" h="672719">
                  <a:moveTo>
                    <a:pt x="0" y="44831"/>
                  </a:moveTo>
                  <a:cubicBezTo>
                    <a:pt x="0" y="20066"/>
                    <a:pt x="20066" y="0"/>
                    <a:pt x="44831" y="0"/>
                  </a:cubicBezTo>
                  <a:lnTo>
                    <a:pt x="627761" y="0"/>
                  </a:lnTo>
                  <a:cubicBezTo>
                    <a:pt x="652526" y="0"/>
                    <a:pt x="672592" y="20066"/>
                    <a:pt x="672592" y="44831"/>
                  </a:cubicBezTo>
                  <a:lnTo>
                    <a:pt x="672592" y="627761"/>
                  </a:lnTo>
                  <a:cubicBezTo>
                    <a:pt x="672592" y="652526"/>
                    <a:pt x="652526" y="672592"/>
                    <a:pt x="627761" y="672592"/>
                  </a:cubicBezTo>
                  <a:lnTo>
                    <a:pt x="44831" y="672592"/>
                  </a:lnTo>
                  <a:cubicBezTo>
                    <a:pt x="20066" y="672719"/>
                    <a:pt x="0" y="652653"/>
                    <a:pt x="0" y="627888"/>
                  </a:cubicBezTo>
                  <a:close/>
                </a:path>
              </a:pathLst>
            </a:custGeom>
            <a:solidFill>
              <a:srgbClr val="304755"/>
            </a:solidFill>
          </p:spPr>
        </p:sp>
      </p:grpSp>
      <p:grpSp>
        <p:nvGrpSpPr>
          <p:cNvPr id="18" name="Group 18"/>
          <p:cNvGrpSpPr/>
          <p:nvPr/>
        </p:nvGrpSpPr>
        <p:grpSpPr>
          <a:xfrm>
            <a:off x="9069438" y="6091237"/>
            <a:ext cx="149126" cy="316706"/>
            <a:chOff x="0" y="0"/>
            <a:chExt cx="198835" cy="422275"/>
          </a:xfrm>
        </p:grpSpPr>
        <p:sp>
          <p:nvSpPr>
            <p:cNvPr id="19" name="Freeform 19"/>
            <p:cNvSpPr/>
            <p:nvPr/>
          </p:nvSpPr>
          <p:spPr>
            <a:xfrm>
              <a:off x="0" y="0"/>
              <a:ext cx="198835" cy="422275"/>
            </a:xfrm>
            <a:custGeom>
              <a:avLst/>
              <a:gdLst/>
              <a:ahLst/>
              <a:cxnLst/>
              <a:rect l="l" t="t" r="r" b="b"/>
              <a:pathLst>
                <a:path w="198835" h="422275">
                  <a:moveTo>
                    <a:pt x="0" y="0"/>
                  </a:moveTo>
                  <a:lnTo>
                    <a:pt x="198835" y="0"/>
                  </a:lnTo>
                  <a:lnTo>
                    <a:pt x="198835" y="422275"/>
                  </a:lnTo>
                  <a:lnTo>
                    <a:pt x="0" y="422275"/>
                  </a:lnTo>
                  <a:close/>
                </a:path>
              </a:pathLst>
            </a:custGeom>
            <a:solidFill>
              <a:srgbClr val="000000">
                <a:alpha val="0"/>
              </a:srgbClr>
            </a:solidFill>
          </p:spPr>
        </p:sp>
        <p:sp>
          <p:nvSpPr>
            <p:cNvPr id="20" name="TextBox 20"/>
            <p:cNvSpPr txBox="1"/>
            <p:nvPr/>
          </p:nvSpPr>
          <p:spPr>
            <a:xfrm>
              <a:off x="0" y="38100"/>
              <a:ext cx="198835" cy="384175"/>
            </a:xfrm>
            <a:prstGeom prst="rect">
              <a:avLst/>
            </a:prstGeom>
          </p:spPr>
          <p:txBody>
            <a:bodyPr lIns="0" tIns="0" rIns="0" bIns="0" rtlCol="0" anchor="t"/>
            <a:lstStyle/>
            <a:p>
              <a:pPr algn="ctr">
                <a:lnSpc>
                  <a:spcPts val="2437"/>
                </a:lnSpc>
              </a:pPr>
              <a:r>
                <a:rPr lang="en-US" sz="2437">
                  <a:solidFill>
                    <a:srgbClr val="CAD6DE"/>
                  </a:solidFill>
                  <a:latin typeface="Arimo"/>
                  <a:ea typeface="Arimo"/>
                  <a:cs typeface="Arimo"/>
                  <a:sym typeface="Arimo"/>
                </a:rPr>
                <a:t>1</a:t>
              </a:r>
            </a:p>
          </p:txBody>
        </p:sp>
      </p:grpSp>
      <p:grpSp>
        <p:nvGrpSpPr>
          <p:cNvPr id="21" name="Group 21"/>
          <p:cNvGrpSpPr/>
          <p:nvPr/>
        </p:nvGrpSpPr>
        <p:grpSpPr>
          <a:xfrm>
            <a:off x="4588669" y="5969348"/>
            <a:ext cx="3321695" cy="329804"/>
            <a:chOff x="0" y="0"/>
            <a:chExt cx="4428927" cy="439738"/>
          </a:xfrm>
        </p:grpSpPr>
        <p:sp>
          <p:nvSpPr>
            <p:cNvPr id="22" name="Freeform 22"/>
            <p:cNvSpPr/>
            <p:nvPr/>
          </p:nvSpPr>
          <p:spPr>
            <a:xfrm>
              <a:off x="0" y="0"/>
              <a:ext cx="4428927" cy="439738"/>
            </a:xfrm>
            <a:custGeom>
              <a:avLst/>
              <a:gdLst/>
              <a:ahLst/>
              <a:cxnLst/>
              <a:rect l="l" t="t" r="r" b="b"/>
              <a:pathLst>
                <a:path w="4428927" h="439738">
                  <a:moveTo>
                    <a:pt x="0" y="0"/>
                  </a:moveTo>
                  <a:lnTo>
                    <a:pt x="4428927" y="0"/>
                  </a:lnTo>
                  <a:lnTo>
                    <a:pt x="4428927" y="439738"/>
                  </a:lnTo>
                  <a:lnTo>
                    <a:pt x="0" y="439738"/>
                  </a:lnTo>
                  <a:close/>
                </a:path>
              </a:pathLst>
            </a:custGeom>
            <a:solidFill>
              <a:srgbClr val="000000">
                <a:alpha val="0"/>
              </a:srgbClr>
            </a:solidFill>
          </p:spPr>
        </p:sp>
        <p:sp>
          <p:nvSpPr>
            <p:cNvPr id="23" name="TextBox 23"/>
            <p:cNvSpPr txBox="1"/>
            <p:nvPr/>
          </p:nvSpPr>
          <p:spPr>
            <a:xfrm>
              <a:off x="0" y="-19050"/>
              <a:ext cx="4428927" cy="458788"/>
            </a:xfrm>
            <a:prstGeom prst="rect">
              <a:avLst/>
            </a:prstGeom>
          </p:spPr>
          <p:txBody>
            <a:bodyPr lIns="0" tIns="0" rIns="0" bIns="0" rtlCol="0" anchor="t"/>
            <a:lstStyle/>
            <a:p>
              <a:pPr algn="r">
                <a:lnSpc>
                  <a:spcPts val="2562"/>
                </a:lnSpc>
              </a:pPr>
              <a:r>
                <a:rPr lang="en-US" sz="2062">
                  <a:solidFill>
                    <a:srgbClr val="CAD6DE"/>
                  </a:solidFill>
                  <a:latin typeface="Arimo"/>
                  <a:ea typeface="Arimo"/>
                  <a:cs typeface="Arimo"/>
                  <a:sym typeface="Arimo"/>
                </a:rPr>
                <a:t>Unique Product Lines</a:t>
              </a:r>
            </a:p>
          </p:txBody>
        </p:sp>
      </p:grpSp>
      <p:grpSp>
        <p:nvGrpSpPr>
          <p:cNvPr id="24" name="Group 24"/>
          <p:cNvGrpSpPr/>
          <p:nvPr/>
        </p:nvGrpSpPr>
        <p:grpSpPr>
          <a:xfrm>
            <a:off x="784920" y="6433691"/>
            <a:ext cx="7125444" cy="358825"/>
            <a:chOff x="0" y="0"/>
            <a:chExt cx="9500592" cy="478433"/>
          </a:xfrm>
        </p:grpSpPr>
        <p:sp>
          <p:nvSpPr>
            <p:cNvPr id="25" name="Freeform 25"/>
            <p:cNvSpPr/>
            <p:nvPr/>
          </p:nvSpPr>
          <p:spPr>
            <a:xfrm>
              <a:off x="0" y="0"/>
              <a:ext cx="9500591" cy="478433"/>
            </a:xfrm>
            <a:custGeom>
              <a:avLst/>
              <a:gdLst/>
              <a:ahLst/>
              <a:cxnLst/>
              <a:rect l="l" t="t" r="r" b="b"/>
              <a:pathLst>
                <a:path w="9500591" h="478433">
                  <a:moveTo>
                    <a:pt x="0" y="0"/>
                  </a:moveTo>
                  <a:lnTo>
                    <a:pt x="9500591" y="0"/>
                  </a:lnTo>
                  <a:lnTo>
                    <a:pt x="9500591" y="478433"/>
                  </a:lnTo>
                  <a:lnTo>
                    <a:pt x="0" y="478433"/>
                  </a:lnTo>
                  <a:close/>
                </a:path>
              </a:pathLst>
            </a:custGeom>
            <a:solidFill>
              <a:srgbClr val="000000">
                <a:alpha val="0"/>
              </a:srgbClr>
            </a:solidFill>
          </p:spPr>
        </p:sp>
        <p:sp>
          <p:nvSpPr>
            <p:cNvPr id="26" name="TextBox 26"/>
            <p:cNvSpPr txBox="1"/>
            <p:nvPr/>
          </p:nvSpPr>
          <p:spPr>
            <a:xfrm>
              <a:off x="0" y="-76200"/>
              <a:ext cx="9500592" cy="554633"/>
            </a:xfrm>
            <a:prstGeom prst="rect">
              <a:avLst/>
            </a:prstGeom>
          </p:spPr>
          <p:txBody>
            <a:bodyPr lIns="0" tIns="0" rIns="0" bIns="0" rtlCol="0" anchor="t"/>
            <a:lstStyle/>
            <a:p>
              <a:pPr algn="r">
                <a:lnSpc>
                  <a:spcPts val="2812"/>
                </a:lnSpc>
              </a:pPr>
              <a:r>
                <a:rPr lang="en-US" sz="1750">
                  <a:solidFill>
                    <a:srgbClr val="CAD6DE"/>
                  </a:solidFill>
                  <a:latin typeface="Cabin"/>
                  <a:ea typeface="Cabin"/>
                  <a:cs typeface="Cabin"/>
                  <a:sym typeface="Cabin"/>
                </a:rPr>
                <a:t>How many unique product lines are there?</a:t>
              </a:r>
            </a:p>
          </p:txBody>
        </p:sp>
      </p:grpSp>
      <p:grpSp>
        <p:nvGrpSpPr>
          <p:cNvPr id="27" name="Group 27"/>
          <p:cNvGrpSpPr/>
          <p:nvPr/>
        </p:nvGrpSpPr>
        <p:grpSpPr>
          <a:xfrm>
            <a:off x="9367689" y="7356722"/>
            <a:ext cx="784920" cy="28575"/>
            <a:chOff x="0" y="0"/>
            <a:chExt cx="1046560" cy="38100"/>
          </a:xfrm>
        </p:grpSpPr>
        <p:sp>
          <p:nvSpPr>
            <p:cNvPr id="28" name="Freeform 28"/>
            <p:cNvSpPr/>
            <p:nvPr/>
          </p:nvSpPr>
          <p:spPr>
            <a:xfrm>
              <a:off x="0" y="0"/>
              <a:ext cx="1046607" cy="38100"/>
            </a:xfrm>
            <a:custGeom>
              <a:avLst/>
              <a:gdLst/>
              <a:ahLst/>
              <a:cxnLst/>
              <a:rect l="l" t="t" r="r" b="b"/>
              <a:pathLst>
                <a:path w="1046607" h="38100">
                  <a:moveTo>
                    <a:pt x="0" y="19050"/>
                  </a:moveTo>
                  <a:cubicBezTo>
                    <a:pt x="0" y="8509"/>
                    <a:pt x="8509" y="0"/>
                    <a:pt x="19050" y="0"/>
                  </a:cubicBezTo>
                  <a:lnTo>
                    <a:pt x="1027557" y="0"/>
                  </a:lnTo>
                  <a:cubicBezTo>
                    <a:pt x="1038098" y="0"/>
                    <a:pt x="1046607" y="8509"/>
                    <a:pt x="1046607" y="19050"/>
                  </a:cubicBezTo>
                  <a:cubicBezTo>
                    <a:pt x="1046607" y="29591"/>
                    <a:pt x="1037971" y="38100"/>
                    <a:pt x="1027557" y="38100"/>
                  </a:cubicBezTo>
                  <a:lnTo>
                    <a:pt x="19050" y="38100"/>
                  </a:lnTo>
                  <a:cubicBezTo>
                    <a:pt x="8509" y="38100"/>
                    <a:pt x="0" y="29591"/>
                    <a:pt x="0" y="19050"/>
                  </a:cubicBezTo>
                  <a:close/>
                </a:path>
              </a:pathLst>
            </a:custGeom>
            <a:solidFill>
              <a:srgbClr val="49606E"/>
            </a:solidFill>
          </p:spPr>
        </p:sp>
      </p:grpSp>
      <p:grpSp>
        <p:nvGrpSpPr>
          <p:cNvPr id="29" name="Group 29"/>
          <p:cNvGrpSpPr/>
          <p:nvPr/>
        </p:nvGrpSpPr>
        <p:grpSpPr>
          <a:xfrm>
            <a:off x="8891736" y="7118746"/>
            <a:ext cx="504527" cy="504528"/>
            <a:chOff x="0" y="0"/>
            <a:chExt cx="672703" cy="672703"/>
          </a:xfrm>
        </p:grpSpPr>
        <p:sp>
          <p:nvSpPr>
            <p:cNvPr id="30" name="Freeform 30"/>
            <p:cNvSpPr/>
            <p:nvPr/>
          </p:nvSpPr>
          <p:spPr>
            <a:xfrm>
              <a:off x="0" y="0"/>
              <a:ext cx="672592" cy="672719"/>
            </a:xfrm>
            <a:custGeom>
              <a:avLst/>
              <a:gdLst/>
              <a:ahLst/>
              <a:cxnLst/>
              <a:rect l="l" t="t" r="r" b="b"/>
              <a:pathLst>
                <a:path w="672592" h="672719">
                  <a:moveTo>
                    <a:pt x="0" y="44831"/>
                  </a:moveTo>
                  <a:cubicBezTo>
                    <a:pt x="0" y="20066"/>
                    <a:pt x="20066" y="0"/>
                    <a:pt x="44831" y="0"/>
                  </a:cubicBezTo>
                  <a:lnTo>
                    <a:pt x="627761" y="0"/>
                  </a:lnTo>
                  <a:cubicBezTo>
                    <a:pt x="652526" y="0"/>
                    <a:pt x="672592" y="20066"/>
                    <a:pt x="672592" y="44831"/>
                  </a:cubicBezTo>
                  <a:lnTo>
                    <a:pt x="672592" y="627761"/>
                  </a:lnTo>
                  <a:cubicBezTo>
                    <a:pt x="672592" y="652526"/>
                    <a:pt x="652526" y="672592"/>
                    <a:pt x="627761" y="672592"/>
                  </a:cubicBezTo>
                  <a:lnTo>
                    <a:pt x="44831" y="672592"/>
                  </a:lnTo>
                  <a:cubicBezTo>
                    <a:pt x="20066" y="672719"/>
                    <a:pt x="0" y="652653"/>
                    <a:pt x="0" y="627888"/>
                  </a:cubicBezTo>
                  <a:close/>
                </a:path>
              </a:pathLst>
            </a:custGeom>
            <a:solidFill>
              <a:srgbClr val="304755"/>
            </a:solidFill>
          </p:spPr>
        </p:sp>
      </p:grpSp>
      <p:grpSp>
        <p:nvGrpSpPr>
          <p:cNvPr id="31" name="Group 31"/>
          <p:cNvGrpSpPr/>
          <p:nvPr/>
        </p:nvGrpSpPr>
        <p:grpSpPr>
          <a:xfrm>
            <a:off x="9018985" y="7212658"/>
            <a:ext cx="249882" cy="316706"/>
            <a:chOff x="0" y="0"/>
            <a:chExt cx="333177" cy="422275"/>
          </a:xfrm>
        </p:grpSpPr>
        <p:sp>
          <p:nvSpPr>
            <p:cNvPr id="32" name="Freeform 32"/>
            <p:cNvSpPr/>
            <p:nvPr/>
          </p:nvSpPr>
          <p:spPr>
            <a:xfrm>
              <a:off x="0" y="0"/>
              <a:ext cx="333177" cy="422275"/>
            </a:xfrm>
            <a:custGeom>
              <a:avLst/>
              <a:gdLst/>
              <a:ahLst/>
              <a:cxnLst/>
              <a:rect l="l" t="t" r="r" b="b"/>
              <a:pathLst>
                <a:path w="333177" h="422275">
                  <a:moveTo>
                    <a:pt x="0" y="0"/>
                  </a:moveTo>
                  <a:lnTo>
                    <a:pt x="333177" y="0"/>
                  </a:lnTo>
                  <a:lnTo>
                    <a:pt x="333177" y="422275"/>
                  </a:lnTo>
                  <a:lnTo>
                    <a:pt x="0" y="422275"/>
                  </a:lnTo>
                  <a:close/>
                </a:path>
              </a:pathLst>
            </a:custGeom>
            <a:solidFill>
              <a:srgbClr val="000000">
                <a:alpha val="0"/>
              </a:srgbClr>
            </a:solidFill>
          </p:spPr>
        </p:sp>
        <p:sp>
          <p:nvSpPr>
            <p:cNvPr id="33" name="TextBox 33"/>
            <p:cNvSpPr txBox="1"/>
            <p:nvPr/>
          </p:nvSpPr>
          <p:spPr>
            <a:xfrm>
              <a:off x="0" y="38100"/>
              <a:ext cx="333177" cy="384175"/>
            </a:xfrm>
            <a:prstGeom prst="rect">
              <a:avLst/>
            </a:prstGeom>
          </p:spPr>
          <p:txBody>
            <a:bodyPr lIns="0" tIns="0" rIns="0" bIns="0" rtlCol="0" anchor="t"/>
            <a:lstStyle/>
            <a:p>
              <a:pPr algn="ctr">
                <a:lnSpc>
                  <a:spcPts val="2437"/>
                </a:lnSpc>
              </a:pPr>
              <a:r>
                <a:rPr lang="en-US" sz="2437">
                  <a:solidFill>
                    <a:srgbClr val="CAD6DE"/>
                  </a:solidFill>
                  <a:latin typeface="Arimo"/>
                  <a:ea typeface="Arimo"/>
                  <a:cs typeface="Arimo"/>
                  <a:sym typeface="Arimo"/>
                </a:rPr>
                <a:t>2</a:t>
              </a:r>
            </a:p>
          </p:txBody>
        </p:sp>
      </p:grpSp>
      <p:grpSp>
        <p:nvGrpSpPr>
          <p:cNvPr id="34" name="Group 34"/>
          <p:cNvGrpSpPr/>
          <p:nvPr/>
        </p:nvGrpSpPr>
        <p:grpSpPr>
          <a:xfrm>
            <a:off x="10377636" y="7090767"/>
            <a:ext cx="2742308" cy="329804"/>
            <a:chOff x="0" y="0"/>
            <a:chExt cx="3656410" cy="439738"/>
          </a:xfrm>
        </p:grpSpPr>
        <p:sp>
          <p:nvSpPr>
            <p:cNvPr id="35" name="Freeform 35"/>
            <p:cNvSpPr/>
            <p:nvPr/>
          </p:nvSpPr>
          <p:spPr>
            <a:xfrm>
              <a:off x="0" y="0"/>
              <a:ext cx="3656410" cy="439738"/>
            </a:xfrm>
            <a:custGeom>
              <a:avLst/>
              <a:gdLst/>
              <a:ahLst/>
              <a:cxnLst/>
              <a:rect l="l" t="t" r="r" b="b"/>
              <a:pathLst>
                <a:path w="3656410" h="439738">
                  <a:moveTo>
                    <a:pt x="0" y="0"/>
                  </a:moveTo>
                  <a:lnTo>
                    <a:pt x="3656410" y="0"/>
                  </a:lnTo>
                  <a:lnTo>
                    <a:pt x="3656410" y="439738"/>
                  </a:lnTo>
                  <a:lnTo>
                    <a:pt x="0" y="439738"/>
                  </a:lnTo>
                  <a:close/>
                </a:path>
              </a:pathLst>
            </a:custGeom>
            <a:solidFill>
              <a:srgbClr val="000000">
                <a:alpha val="0"/>
              </a:srgbClr>
            </a:solidFill>
          </p:spPr>
        </p:sp>
        <p:sp>
          <p:nvSpPr>
            <p:cNvPr id="36" name="TextBox 36"/>
            <p:cNvSpPr txBox="1"/>
            <p:nvPr/>
          </p:nvSpPr>
          <p:spPr>
            <a:xfrm>
              <a:off x="0" y="-19050"/>
              <a:ext cx="3656410" cy="458788"/>
            </a:xfrm>
            <a:prstGeom prst="rect">
              <a:avLst/>
            </a:prstGeom>
          </p:spPr>
          <p:txBody>
            <a:bodyPr lIns="0" tIns="0" rIns="0" bIns="0" rtlCol="0" anchor="t"/>
            <a:lstStyle/>
            <a:p>
              <a:pPr algn="l">
                <a:lnSpc>
                  <a:spcPts val="2562"/>
                </a:lnSpc>
              </a:pPr>
              <a:r>
                <a:rPr lang="en-US" sz="2062">
                  <a:solidFill>
                    <a:srgbClr val="CAD6DE"/>
                  </a:solidFill>
                  <a:latin typeface="Arimo"/>
                  <a:ea typeface="Arimo"/>
                  <a:cs typeface="Arimo"/>
                  <a:sym typeface="Arimo"/>
                </a:rPr>
                <a:t>Payment Method</a:t>
              </a:r>
            </a:p>
          </p:txBody>
        </p:sp>
      </p:grpSp>
      <p:grpSp>
        <p:nvGrpSpPr>
          <p:cNvPr id="37" name="Group 37"/>
          <p:cNvGrpSpPr/>
          <p:nvPr/>
        </p:nvGrpSpPr>
        <p:grpSpPr>
          <a:xfrm>
            <a:off x="10377636" y="7555111"/>
            <a:ext cx="7125444" cy="358825"/>
            <a:chOff x="0" y="0"/>
            <a:chExt cx="9500592" cy="478433"/>
          </a:xfrm>
        </p:grpSpPr>
        <p:sp>
          <p:nvSpPr>
            <p:cNvPr id="38" name="Freeform 38"/>
            <p:cNvSpPr/>
            <p:nvPr/>
          </p:nvSpPr>
          <p:spPr>
            <a:xfrm>
              <a:off x="0" y="0"/>
              <a:ext cx="9500591" cy="478433"/>
            </a:xfrm>
            <a:custGeom>
              <a:avLst/>
              <a:gdLst/>
              <a:ahLst/>
              <a:cxnLst/>
              <a:rect l="l" t="t" r="r" b="b"/>
              <a:pathLst>
                <a:path w="9500591" h="478433">
                  <a:moveTo>
                    <a:pt x="0" y="0"/>
                  </a:moveTo>
                  <a:lnTo>
                    <a:pt x="9500591" y="0"/>
                  </a:lnTo>
                  <a:lnTo>
                    <a:pt x="9500591" y="478433"/>
                  </a:lnTo>
                  <a:lnTo>
                    <a:pt x="0" y="478433"/>
                  </a:lnTo>
                  <a:close/>
                </a:path>
              </a:pathLst>
            </a:custGeom>
            <a:solidFill>
              <a:srgbClr val="000000">
                <a:alpha val="0"/>
              </a:srgbClr>
            </a:solidFill>
          </p:spPr>
        </p:sp>
        <p:sp>
          <p:nvSpPr>
            <p:cNvPr id="39" name="TextBox 39"/>
            <p:cNvSpPr txBox="1"/>
            <p:nvPr/>
          </p:nvSpPr>
          <p:spPr>
            <a:xfrm>
              <a:off x="0" y="-76200"/>
              <a:ext cx="9500592" cy="554633"/>
            </a:xfrm>
            <a:prstGeom prst="rect">
              <a:avLst/>
            </a:prstGeom>
          </p:spPr>
          <p:txBody>
            <a:bodyPr lIns="0" tIns="0" rIns="0" bIns="0" rtlCol="0" anchor="t"/>
            <a:lstStyle/>
            <a:p>
              <a:pPr algn="l">
                <a:lnSpc>
                  <a:spcPts val="2812"/>
                </a:lnSpc>
              </a:pPr>
              <a:r>
                <a:rPr lang="en-US" sz="1750">
                  <a:solidFill>
                    <a:srgbClr val="CAD6DE"/>
                  </a:solidFill>
                  <a:latin typeface="Cabin"/>
                  <a:ea typeface="Cabin"/>
                  <a:cs typeface="Cabin"/>
                  <a:sym typeface="Cabin"/>
                </a:rPr>
                <a:t>What is the most common payment method?</a:t>
              </a:r>
            </a:p>
          </p:txBody>
        </p:sp>
      </p:grpSp>
      <p:grpSp>
        <p:nvGrpSpPr>
          <p:cNvPr id="40" name="Group 40"/>
          <p:cNvGrpSpPr/>
          <p:nvPr/>
        </p:nvGrpSpPr>
        <p:grpSpPr>
          <a:xfrm>
            <a:off x="8135391" y="8365926"/>
            <a:ext cx="784920" cy="28575"/>
            <a:chOff x="0" y="0"/>
            <a:chExt cx="1046560" cy="38100"/>
          </a:xfrm>
        </p:grpSpPr>
        <p:sp>
          <p:nvSpPr>
            <p:cNvPr id="41" name="Freeform 41"/>
            <p:cNvSpPr/>
            <p:nvPr/>
          </p:nvSpPr>
          <p:spPr>
            <a:xfrm>
              <a:off x="0" y="0"/>
              <a:ext cx="1046607" cy="38100"/>
            </a:xfrm>
            <a:custGeom>
              <a:avLst/>
              <a:gdLst/>
              <a:ahLst/>
              <a:cxnLst/>
              <a:rect l="l" t="t" r="r" b="b"/>
              <a:pathLst>
                <a:path w="1046607" h="38100">
                  <a:moveTo>
                    <a:pt x="0" y="19050"/>
                  </a:moveTo>
                  <a:cubicBezTo>
                    <a:pt x="0" y="8509"/>
                    <a:pt x="8509" y="0"/>
                    <a:pt x="19050" y="0"/>
                  </a:cubicBezTo>
                  <a:lnTo>
                    <a:pt x="1027557" y="0"/>
                  </a:lnTo>
                  <a:cubicBezTo>
                    <a:pt x="1038098" y="0"/>
                    <a:pt x="1046607" y="8509"/>
                    <a:pt x="1046607" y="19050"/>
                  </a:cubicBezTo>
                  <a:cubicBezTo>
                    <a:pt x="1046607" y="29591"/>
                    <a:pt x="1037971" y="38100"/>
                    <a:pt x="1027557" y="38100"/>
                  </a:cubicBezTo>
                  <a:lnTo>
                    <a:pt x="19050" y="38100"/>
                  </a:lnTo>
                  <a:cubicBezTo>
                    <a:pt x="8509" y="38100"/>
                    <a:pt x="0" y="29591"/>
                    <a:pt x="0" y="19050"/>
                  </a:cubicBezTo>
                  <a:close/>
                </a:path>
              </a:pathLst>
            </a:custGeom>
            <a:solidFill>
              <a:srgbClr val="49606E"/>
            </a:solidFill>
          </p:spPr>
        </p:sp>
      </p:grpSp>
      <p:grpSp>
        <p:nvGrpSpPr>
          <p:cNvPr id="42" name="Group 42"/>
          <p:cNvGrpSpPr/>
          <p:nvPr/>
        </p:nvGrpSpPr>
        <p:grpSpPr>
          <a:xfrm>
            <a:off x="8891736" y="8127950"/>
            <a:ext cx="504527" cy="504527"/>
            <a:chOff x="0" y="0"/>
            <a:chExt cx="672703" cy="672703"/>
          </a:xfrm>
        </p:grpSpPr>
        <p:sp>
          <p:nvSpPr>
            <p:cNvPr id="43" name="Freeform 43"/>
            <p:cNvSpPr/>
            <p:nvPr/>
          </p:nvSpPr>
          <p:spPr>
            <a:xfrm>
              <a:off x="0" y="0"/>
              <a:ext cx="672592" cy="672719"/>
            </a:xfrm>
            <a:custGeom>
              <a:avLst/>
              <a:gdLst/>
              <a:ahLst/>
              <a:cxnLst/>
              <a:rect l="l" t="t" r="r" b="b"/>
              <a:pathLst>
                <a:path w="672592" h="672719">
                  <a:moveTo>
                    <a:pt x="0" y="44831"/>
                  </a:moveTo>
                  <a:cubicBezTo>
                    <a:pt x="0" y="20066"/>
                    <a:pt x="20066" y="0"/>
                    <a:pt x="44831" y="0"/>
                  </a:cubicBezTo>
                  <a:lnTo>
                    <a:pt x="627761" y="0"/>
                  </a:lnTo>
                  <a:cubicBezTo>
                    <a:pt x="652526" y="0"/>
                    <a:pt x="672592" y="20066"/>
                    <a:pt x="672592" y="44831"/>
                  </a:cubicBezTo>
                  <a:lnTo>
                    <a:pt x="672592" y="627761"/>
                  </a:lnTo>
                  <a:cubicBezTo>
                    <a:pt x="672592" y="652526"/>
                    <a:pt x="652526" y="672592"/>
                    <a:pt x="627761" y="672592"/>
                  </a:cubicBezTo>
                  <a:lnTo>
                    <a:pt x="44831" y="672592"/>
                  </a:lnTo>
                  <a:cubicBezTo>
                    <a:pt x="20066" y="672719"/>
                    <a:pt x="0" y="652653"/>
                    <a:pt x="0" y="627888"/>
                  </a:cubicBezTo>
                  <a:close/>
                </a:path>
              </a:pathLst>
            </a:custGeom>
            <a:solidFill>
              <a:srgbClr val="304755"/>
            </a:solidFill>
          </p:spPr>
        </p:sp>
      </p:grpSp>
      <p:grpSp>
        <p:nvGrpSpPr>
          <p:cNvPr id="44" name="Group 44"/>
          <p:cNvGrpSpPr/>
          <p:nvPr/>
        </p:nvGrpSpPr>
        <p:grpSpPr>
          <a:xfrm>
            <a:off x="9016602" y="8221861"/>
            <a:ext cx="254645" cy="316706"/>
            <a:chOff x="0" y="0"/>
            <a:chExt cx="339527" cy="422275"/>
          </a:xfrm>
        </p:grpSpPr>
        <p:sp>
          <p:nvSpPr>
            <p:cNvPr id="45" name="Freeform 45"/>
            <p:cNvSpPr/>
            <p:nvPr/>
          </p:nvSpPr>
          <p:spPr>
            <a:xfrm>
              <a:off x="0" y="0"/>
              <a:ext cx="339527" cy="422275"/>
            </a:xfrm>
            <a:custGeom>
              <a:avLst/>
              <a:gdLst/>
              <a:ahLst/>
              <a:cxnLst/>
              <a:rect l="l" t="t" r="r" b="b"/>
              <a:pathLst>
                <a:path w="339527" h="422275">
                  <a:moveTo>
                    <a:pt x="0" y="0"/>
                  </a:moveTo>
                  <a:lnTo>
                    <a:pt x="339527" y="0"/>
                  </a:lnTo>
                  <a:lnTo>
                    <a:pt x="339527" y="422275"/>
                  </a:lnTo>
                  <a:lnTo>
                    <a:pt x="0" y="422275"/>
                  </a:lnTo>
                  <a:close/>
                </a:path>
              </a:pathLst>
            </a:custGeom>
            <a:solidFill>
              <a:srgbClr val="000000">
                <a:alpha val="0"/>
              </a:srgbClr>
            </a:solidFill>
          </p:spPr>
        </p:sp>
        <p:sp>
          <p:nvSpPr>
            <p:cNvPr id="46" name="TextBox 46"/>
            <p:cNvSpPr txBox="1"/>
            <p:nvPr/>
          </p:nvSpPr>
          <p:spPr>
            <a:xfrm>
              <a:off x="0" y="38100"/>
              <a:ext cx="339527" cy="384175"/>
            </a:xfrm>
            <a:prstGeom prst="rect">
              <a:avLst/>
            </a:prstGeom>
          </p:spPr>
          <p:txBody>
            <a:bodyPr lIns="0" tIns="0" rIns="0" bIns="0" rtlCol="0" anchor="t"/>
            <a:lstStyle/>
            <a:p>
              <a:pPr algn="ctr">
                <a:lnSpc>
                  <a:spcPts val="2437"/>
                </a:lnSpc>
              </a:pPr>
              <a:r>
                <a:rPr lang="en-US" sz="2437">
                  <a:solidFill>
                    <a:srgbClr val="CAD6DE"/>
                  </a:solidFill>
                  <a:latin typeface="Arimo"/>
                  <a:ea typeface="Arimo"/>
                  <a:cs typeface="Arimo"/>
                  <a:sym typeface="Arimo"/>
                </a:rPr>
                <a:t>3</a:t>
              </a:r>
            </a:p>
          </p:txBody>
        </p:sp>
      </p:grpSp>
      <p:grpSp>
        <p:nvGrpSpPr>
          <p:cNvPr id="47" name="Group 47"/>
          <p:cNvGrpSpPr/>
          <p:nvPr/>
        </p:nvGrpSpPr>
        <p:grpSpPr>
          <a:xfrm>
            <a:off x="5271641" y="8099971"/>
            <a:ext cx="2638722" cy="329804"/>
            <a:chOff x="0" y="0"/>
            <a:chExt cx="3518297" cy="439738"/>
          </a:xfrm>
        </p:grpSpPr>
        <p:sp>
          <p:nvSpPr>
            <p:cNvPr id="48" name="Freeform 48"/>
            <p:cNvSpPr/>
            <p:nvPr/>
          </p:nvSpPr>
          <p:spPr>
            <a:xfrm>
              <a:off x="0" y="0"/>
              <a:ext cx="3518297" cy="439738"/>
            </a:xfrm>
            <a:custGeom>
              <a:avLst/>
              <a:gdLst/>
              <a:ahLst/>
              <a:cxnLst/>
              <a:rect l="l" t="t" r="r" b="b"/>
              <a:pathLst>
                <a:path w="3518297" h="439738">
                  <a:moveTo>
                    <a:pt x="0" y="0"/>
                  </a:moveTo>
                  <a:lnTo>
                    <a:pt x="3518297" y="0"/>
                  </a:lnTo>
                  <a:lnTo>
                    <a:pt x="3518297" y="439738"/>
                  </a:lnTo>
                  <a:lnTo>
                    <a:pt x="0" y="439738"/>
                  </a:lnTo>
                  <a:close/>
                </a:path>
              </a:pathLst>
            </a:custGeom>
            <a:solidFill>
              <a:srgbClr val="000000">
                <a:alpha val="0"/>
              </a:srgbClr>
            </a:solidFill>
          </p:spPr>
        </p:sp>
        <p:sp>
          <p:nvSpPr>
            <p:cNvPr id="49" name="TextBox 49"/>
            <p:cNvSpPr txBox="1"/>
            <p:nvPr/>
          </p:nvSpPr>
          <p:spPr>
            <a:xfrm>
              <a:off x="0" y="-19050"/>
              <a:ext cx="3518297" cy="458788"/>
            </a:xfrm>
            <a:prstGeom prst="rect">
              <a:avLst/>
            </a:prstGeom>
          </p:spPr>
          <p:txBody>
            <a:bodyPr lIns="0" tIns="0" rIns="0" bIns="0" rtlCol="0" anchor="t"/>
            <a:lstStyle/>
            <a:p>
              <a:pPr algn="r">
                <a:lnSpc>
                  <a:spcPts val="2562"/>
                </a:lnSpc>
              </a:pPr>
              <a:r>
                <a:rPr lang="en-US" sz="2062">
                  <a:solidFill>
                    <a:srgbClr val="CAD6DE"/>
                  </a:solidFill>
                  <a:latin typeface="Arimo"/>
                  <a:ea typeface="Arimo"/>
                  <a:cs typeface="Arimo"/>
                  <a:sym typeface="Arimo"/>
                </a:rPr>
                <a:t>Top Product Line</a:t>
              </a:r>
            </a:p>
          </p:txBody>
        </p:sp>
      </p:grpSp>
      <p:grpSp>
        <p:nvGrpSpPr>
          <p:cNvPr id="50" name="Group 50"/>
          <p:cNvGrpSpPr/>
          <p:nvPr/>
        </p:nvGrpSpPr>
        <p:grpSpPr>
          <a:xfrm>
            <a:off x="784920" y="8564315"/>
            <a:ext cx="7125444" cy="358825"/>
            <a:chOff x="0" y="0"/>
            <a:chExt cx="9500592" cy="478433"/>
          </a:xfrm>
        </p:grpSpPr>
        <p:sp>
          <p:nvSpPr>
            <p:cNvPr id="51" name="Freeform 51"/>
            <p:cNvSpPr/>
            <p:nvPr/>
          </p:nvSpPr>
          <p:spPr>
            <a:xfrm>
              <a:off x="0" y="0"/>
              <a:ext cx="9500591" cy="478433"/>
            </a:xfrm>
            <a:custGeom>
              <a:avLst/>
              <a:gdLst/>
              <a:ahLst/>
              <a:cxnLst/>
              <a:rect l="l" t="t" r="r" b="b"/>
              <a:pathLst>
                <a:path w="9500591" h="478433">
                  <a:moveTo>
                    <a:pt x="0" y="0"/>
                  </a:moveTo>
                  <a:lnTo>
                    <a:pt x="9500591" y="0"/>
                  </a:lnTo>
                  <a:lnTo>
                    <a:pt x="9500591" y="478433"/>
                  </a:lnTo>
                  <a:lnTo>
                    <a:pt x="0" y="478433"/>
                  </a:lnTo>
                  <a:close/>
                </a:path>
              </a:pathLst>
            </a:custGeom>
            <a:solidFill>
              <a:srgbClr val="000000">
                <a:alpha val="0"/>
              </a:srgbClr>
            </a:solidFill>
          </p:spPr>
        </p:sp>
        <p:sp>
          <p:nvSpPr>
            <p:cNvPr id="52" name="TextBox 52"/>
            <p:cNvSpPr txBox="1"/>
            <p:nvPr/>
          </p:nvSpPr>
          <p:spPr>
            <a:xfrm>
              <a:off x="0" y="-76200"/>
              <a:ext cx="9500592" cy="554633"/>
            </a:xfrm>
            <a:prstGeom prst="rect">
              <a:avLst/>
            </a:prstGeom>
          </p:spPr>
          <p:txBody>
            <a:bodyPr lIns="0" tIns="0" rIns="0" bIns="0" rtlCol="0" anchor="t"/>
            <a:lstStyle/>
            <a:p>
              <a:pPr algn="r">
                <a:lnSpc>
                  <a:spcPts val="2812"/>
                </a:lnSpc>
              </a:pPr>
              <a:r>
                <a:rPr lang="en-US" sz="1750">
                  <a:solidFill>
                    <a:srgbClr val="CAD6DE"/>
                  </a:solidFill>
                  <a:latin typeface="Cabin"/>
                  <a:ea typeface="Cabin"/>
                  <a:cs typeface="Cabin"/>
                  <a:sym typeface="Cabin"/>
                </a:rPr>
                <a:t>What is the most selling product line?</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grpSp>
        <p:nvGrpSpPr>
          <p:cNvPr id="5" name="Group 5"/>
          <p:cNvGrpSpPr/>
          <p:nvPr/>
        </p:nvGrpSpPr>
        <p:grpSpPr>
          <a:xfrm>
            <a:off x="1019770" y="801291"/>
            <a:ext cx="10200978" cy="856952"/>
            <a:chOff x="0" y="0"/>
            <a:chExt cx="13601303" cy="1142603"/>
          </a:xfrm>
        </p:grpSpPr>
        <p:sp>
          <p:nvSpPr>
            <p:cNvPr id="6" name="Freeform 6"/>
            <p:cNvSpPr/>
            <p:nvPr/>
          </p:nvSpPr>
          <p:spPr>
            <a:xfrm>
              <a:off x="0" y="0"/>
              <a:ext cx="13601303" cy="1142603"/>
            </a:xfrm>
            <a:custGeom>
              <a:avLst/>
              <a:gdLst/>
              <a:ahLst/>
              <a:cxnLst/>
              <a:rect l="l" t="t" r="r" b="b"/>
              <a:pathLst>
                <a:path w="13601303" h="1142603">
                  <a:moveTo>
                    <a:pt x="0" y="0"/>
                  </a:moveTo>
                  <a:lnTo>
                    <a:pt x="13601303" y="0"/>
                  </a:lnTo>
                  <a:lnTo>
                    <a:pt x="13601303" y="1142603"/>
                  </a:lnTo>
                  <a:lnTo>
                    <a:pt x="0" y="1142603"/>
                  </a:lnTo>
                  <a:close/>
                </a:path>
              </a:pathLst>
            </a:custGeom>
            <a:solidFill>
              <a:srgbClr val="000000">
                <a:alpha val="0"/>
              </a:srgbClr>
            </a:solidFill>
          </p:spPr>
        </p:sp>
        <p:sp>
          <p:nvSpPr>
            <p:cNvPr id="7" name="TextBox 7"/>
            <p:cNvSpPr txBox="1"/>
            <p:nvPr/>
          </p:nvSpPr>
          <p:spPr>
            <a:xfrm>
              <a:off x="0" y="-47625"/>
              <a:ext cx="13601303" cy="1190228"/>
            </a:xfrm>
            <a:prstGeom prst="rect">
              <a:avLst/>
            </a:prstGeom>
          </p:spPr>
          <p:txBody>
            <a:bodyPr lIns="0" tIns="0" rIns="0" bIns="0" rtlCol="0" anchor="t"/>
            <a:lstStyle/>
            <a:p>
              <a:pPr algn="l">
                <a:lnSpc>
                  <a:spcPts val="6687"/>
                </a:lnSpc>
              </a:pPr>
              <a:r>
                <a:rPr lang="en-US" sz="5374">
                  <a:solidFill>
                    <a:srgbClr val="FFFFFF"/>
                  </a:solidFill>
                  <a:latin typeface="Arimo"/>
                  <a:ea typeface="Arimo"/>
                  <a:cs typeface="Arimo"/>
                  <a:sym typeface="Arimo"/>
                </a:rPr>
                <a:t>Sales Analysis Questions</a:t>
              </a:r>
            </a:p>
          </p:txBody>
        </p:sp>
      </p:grpSp>
      <p:grpSp>
        <p:nvGrpSpPr>
          <p:cNvPr id="8" name="Group 8"/>
          <p:cNvGrpSpPr/>
          <p:nvPr/>
        </p:nvGrpSpPr>
        <p:grpSpPr>
          <a:xfrm>
            <a:off x="1019770" y="2240905"/>
            <a:ext cx="16248460" cy="1398389"/>
            <a:chOff x="0" y="0"/>
            <a:chExt cx="21664613" cy="1864518"/>
          </a:xfrm>
        </p:grpSpPr>
        <p:sp>
          <p:nvSpPr>
            <p:cNvPr id="9" name="Freeform 9"/>
            <p:cNvSpPr/>
            <p:nvPr/>
          </p:nvSpPr>
          <p:spPr>
            <a:xfrm>
              <a:off x="0" y="0"/>
              <a:ext cx="21664614" cy="1864518"/>
            </a:xfrm>
            <a:custGeom>
              <a:avLst/>
              <a:gdLst/>
              <a:ahLst/>
              <a:cxnLst/>
              <a:rect l="l" t="t" r="r" b="b"/>
              <a:pathLst>
                <a:path w="21664614" h="1864518">
                  <a:moveTo>
                    <a:pt x="0" y="0"/>
                  </a:moveTo>
                  <a:lnTo>
                    <a:pt x="21664614" y="0"/>
                  </a:lnTo>
                  <a:lnTo>
                    <a:pt x="21664614" y="1864518"/>
                  </a:lnTo>
                  <a:lnTo>
                    <a:pt x="0" y="1864518"/>
                  </a:lnTo>
                  <a:close/>
                </a:path>
              </a:pathLst>
            </a:custGeom>
            <a:solidFill>
              <a:srgbClr val="000000">
                <a:alpha val="0"/>
              </a:srgbClr>
            </a:solidFill>
          </p:spPr>
        </p:sp>
        <p:sp>
          <p:nvSpPr>
            <p:cNvPr id="10" name="TextBox 10"/>
            <p:cNvSpPr txBox="1"/>
            <p:nvPr/>
          </p:nvSpPr>
          <p:spPr>
            <a:xfrm>
              <a:off x="0" y="-95250"/>
              <a:ext cx="21664613" cy="1959768"/>
            </a:xfrm>
            <a:prstGeom prst="rect">
              <a:avLst/>
            </a:prstGeom>
          </p:spPr>
          <p:txBody>
            <a:bodyPr lIns="0" tIns="0" rIns="0" bIns="0" rtlCol="0" anchor="t"/>
            <a:lstStyle/>
            <a:p>
              <a:pPr algn="l">
                <a:lnSpc>
                  <a:spcPts val="3624"/>
                </a:lnSpc>
              </a:pPr>
              <a:r>
                <a:rPr lang="en-US" sz="2249">
                  <a:solidFill>
                    <a:srgbClr val="CAD6DE"/>
                  </a:solidFill>
                  <a:latin typeface="Cabin"/>
                  <a:ea typeface="Cabin"/>
                  <a:cs typeface="Cabin"/>
                  <a:sym typeface="Cabin"/>
                </a:rPr>
                <a:t>Sales analysis is guided by questions such as the number of sales made in each time of the day per weekday, which customer types bring the most revenue, which city has the largest tax percent/VAT, and which customer type pays the most in VAT. These questions aim to uncover patterns in sales data and identify key drivers of revenue and profitability.</a:t>
              </a:r>
            </a:p>
          </p:txBody>
        </p:sp>
      </p:grpSp>
      <p:grpSp>
        <p:nvGrpSpPr>
          <p:cNvPr id="11" name="Group 11"/>
          <p:cNvGrpSpPr/>
          <p:nvPr/>
        </p:nvGrpSpPr>
        <p:grpSpPr>
          <a:xfrm>
            <a:off x="2364135" y="5968454"/>
            <a:ext cx="3428107" cy="428327"/>
            <a:chOff x="0" y="0"/>
            <a:chExt cx="4570810" cy="571103"/>
          </a:xfrm>
        </p:grpSpPr>
        <p:sp>
          <p:nvSpPr>
            <p:cNvPr id="12" name="Freeform 12"/>
            <p:cNvSpPr/>
            <p:nvPr/>
          </p:nvSpPr>
          <p:spPr>
            <a:xfrm>
              <a:off x="0" y="0"/>
              <a:ext cx="4570810" cy="571103"/>
            </a:xfrm>
            <a:custGeom>
              <a:avLst/>
              <a:gdLst/>
              <a:ahLst/>
              <a:cxnLst/>
              <a:rect l="l" t="t" r="r" b="b"/>
              <a:pathLst>
                <a:path w="4570810" h="571103">
                  <a:moveTo>
                    <a:pt x="0" y="0"/>
                  </a:moveTo>
                  <a:lnTo>
                    <a:pt x="4570810" y="0"/>
                  </a:lnTo>
                  <a:lnTo>
                    <a:pt x="4570810" y="571103"/>
                  </a:lnTo>
                  <a:lnTo>
                    <a:pt x="0" y="571103"/>
                  </a:lnTo>
                  <a:close/>
                </a:path>
              </a:pathLst>
            </a:custGeom>
            <a:solidFill>
              <a:srgbClr val="000000">
                <a:alpha val="0"/>
              </a:srgbClr>
            </a:solidFill>
          </p:spPr>
        </p:sp>
        <p:sp>
          <p:nvSpPr>
            <p:cNvPr id="13" name="TextBox 13"/>
            <p:cNvSpPr txBox="1"/>
            <p:nvPr/>
          </p:nvSpPr>
          <p:spPr>
            <a:xfrm>
              <a:off x="0" y="-28575"/>
              <a:ext cx="4570810" cy="599678"/>
            </a:xfrm>
            <a:prstGeom prst="rect">
              <a:avLst/>
            </a:prstGeom>
          </p:spPr>
          <p:txBody>
            <a:bodyPr lIns="0" tIns="0" rIns="0" bIns="0" rtlCol="0" anchor="t"/>
            <a:lstStyle/>
            <a:p>
              <a:pPr algn="r">
                <a:lnSpc>
                  <a:spcPts val="3312"/>
                </a:lnSpc>
              </a:pPr>
              <a:r>
                <a:rPr lang="en-US" sz="2687">
                  <a:solidFill>
                    <a:srgbClr val="CAD6DE"/>
                  </a:solidFill>
                  <a:latin typeface="Arimo"/>
                  <a:ea typeface="Arimo"/>
                  <a:cs typeface="Arimo"/>
                  <a:sym typeface="Arimo"/>
                </a:rPr>
                <a:t>Sales per Time</a:t>
              </a:r>
            </a:p>
          </p:txBody>
        </p:sp>
      </p:grpSp>
      <p:grpSp>
        <p:nvGrpSpPr>
          <p:cNvPr id="14" name="Group 14"/>
          <p:cNvGrpSpPr/>
          <p:nvPr/>
        </p:nvGrpSpPr>
        <p:grpSpPr>
          <a:xfrm>
            <a:off x="1019770" y="6571506"/>
            <a:ext cx="4772471" cy="932260"/>
            <a:chOff x="0" y="0"/>
            <a:chExt cx="6363295" cy="1243013"/>
          </a:xfrm>
        </p:grpSpPr>
        <p:sp>
          <p:nvSpPr>
            <p:cNvPr id="15" name="Freeform 15"/>
            <p:cNvSpPr/>
            <p:nvPr/>
          </p:nvSpPr>
          <p:spPr>
            <a:xfrm>
              <a:off x="0" y="0"/>
              <a:ext cx="6363295" cy="1243013"/>
            </a:xfrm>
            <a:custGeom>
              <a:avLst/>
              <a:gdLst/>
              <a:ahLst/>
              <a:cxnLst/>
              <a:rect l="l" t="t" r="r" b="b"/>
              <a:pathLst>
                <a:path w="6363295" h="1243013">
                  <a:moveTo>
                    <a:pt x="0" y="0"/>
                  </a:moveTo>
                  <a:lnTo>
                    <a:pt x="6363295" y="0"/>
                  </a:lnTo>
                  <a:lnTo>
                    <a:pt x="6363295" y="1243013"/>
                  </a:lnTo>
                  <a:lnTo>
                    <a:pt x="0" y="1243013"/>
                  </a:lnTo>
                  <a:close/>
                </a:path>
              </a:pathLst>
            </a:custGeom>
            <a:solidFill>
              <a:srgbClr val="000000">
                <a:alpha val="0"/>
              </a:srgbClr>
            </a:solidFill>
          </p:spPr>
        </p:sp>
        <p:sp>
          <p:nvSpPr>
            <p:cNvPr id="16" name="TextBox 16"/>
            <p:cNvSpPr txBox="1"/>
            <p:nvPr/>
          </p:nvSpPr>
          <p:spPr>
            <a:xfrm>
              <a:off x="0" y="-95250"/>
              <a:ext cx="6363295" cy="1338263"/>
            </a:xfrm>
            <a:prstGeom prst="rect">
              <a:avLst/>
            </a:prstGeom>
          </p:spPr>
          <p:txBody>
            <a:bodyPr lIns="0" tIns="0" rIns="0" bIns="0" rtlCol="0" anchor="t"/>
            <a:lstStyle/>
            <a:p>
              <a:pPr algn="r">
                <a:lnSpc>
                  <a:spcPts val="3624"/>
                </a:lnSpc>
              </a:pPr>
              <a:r>
                <a:rPr lang="en-US" sz="2249">
                  <a:solidFill>
                    <a:srgbClr val="CAD6DE"/>
                  </a:solidFill>
                  <a:latin typeface="Cabin"/>
                  <a:ea typeface="Cabin"/>
                  <a:cs typeface="Cabin"/>
                  <a:sym typeface="Cabin"/>
                </a:rPr>
                <a:t>Sales made in each time of the day per weekday.</a:t>
              </a:r>
            </a:p>
          </p:txBody>
        </p:sp>
      </p:grpSp>
      <p:sp>
        <p:nvSpPr>
          <p:cNvPr id="17" name="Freeform 17" descr="preencoded.png"/>
          <p:cNvSpPr/>
          <p:nvPr/>
        </p:nvSpPr>
        <p:spPr>
          <a:xfrm>
            <a:off x="6374904" y="3967014"/>
            <a:ext cx="5538192" cy="5538192"/>
          </a:xfrm>
          <a:custGeom>
            <a:avLst/>
            <a:gdLst/>
            <a:ahLst/>
            <a:cxnLst/>
            <a:rect l="l" t="t" r="r" b="b"/>
            <a:pathLst>
              <a:path w="5538192" h="5538192">
                <a:moveTo>
                  <a:pt x="0" y="0"/>
                </a:moveTo>
                <a:lnTo>
                  <a:pt x="5538192" y="0"/>
                </a:lnTo>
                <a:lnTo>
                  <a:pt x="5538192" y="5538192"/>
                </a:lnTo>
                <a:lnTo>
                  <a:pt x="0" y="5538192"/>
                </a:lnTo>
                <a:lnTo>
                  <a:pt x="0" y="0"/>
                </a:lnTo>
                <a:close/>
              </a:path>
            </a:pathLst>
          </a:custGeom>
          <a:blipFill>
            <a:blip r:embed="rId3"/>
            <a:stretch>
              <a:fillRect/>
            </a:stretch>
          </a:blipFill>
        </p:spPr>
      </p:sp>
      <p:grpSp>
        <p:nvGrpSpPr>
          <p:cNvPr id="18" name="Group 18"/>
          <p:cNvGrpSpPr/>
          <p:nvPr/>
        </p:nvGrpSpPr>
        <p:grpSpPr>
          <a:xfrm>
            <a:off x="7148512" y="6111329"/>
            <a:ext cx="171599" cy="582662"/>
            <a:chOff x="0" y="0"/>
            <a:chExt cx="228798" cy="776883"/>
          </a:xfrm>
        </p:grpSpPr>
        <p:sp>
          <p:nvSpPr>
            <p:cNvPr id="19" name="Freeform 19"/>
            <p:cNvSpPr/>
            <p:nvPr/>
          </p:nvSpPr>
          <p:spPr>
            <a:xfrm>
              <a:off x="0" y="0"/>
              <a:ext cx="228798" cy="776883"/>
            </a:xfrm>
            <a:custGeom>
              <a:avLst/>
              <a:gdLst/>
              <a:ahLst/>
              <a:cxnLst/>
              <a:rect l="l" t="t" r="r" b="b"/>
              <a:pathLst>
                <a:path w="228798" h="776883">
                  <a:moveTo>
                    <a:pt x="0" y="0"/>
                  </a:moveTo>
                  <a:lnTo>
                    <a:pt x="228798" y="0"/>
                  </a:lnTo>
                  <a:lnTo>
                    <a:pt x="228798" y="776883"/>
                  </a:lnTo>
                  <a:lnTo>
                    <a:pt x="0" y="776883"/>
                  </a:lnTo>
                  <a:close/>
                </a:path>
              </a:pathLst>
            </a:custGeom>
            <a:solidFill>
              <a:srgbClr val="000000">
                <a:alpha val="0"/>
              </a:srgbClr>
            </a:solidFill>
          </p:spPr>
        </p:sp>
        <p:sp>
          <p:nvSpPr>
            <p:cNvPr id="20" name="TextBox 20"/>
            <p:cNvSpPr txBox="1"/>
            <p:nvPr/>
          </p:nvSpPr>
          <p:spPr>
            <a:xfrm>
              <a:off x="0" y="-133350"/>
              <a:ext cx="228798" cy="910233"/>
            </a:xfrm>
            <a:prstGeom prst="rect">
              <a:avLst/>
            </a:prstGeom>
          </p:spPr>
          <p:txBody>
            <a:bodyPr lIns="0" tIns="0" rIns="0" bIns="0" rtlCol="0" anchor="t"/>
            <a:lstStyle/>
            <a:p>
              <a:pPr algn="l">
                <a:lnSpc>
                  <a:spcPts val="4562"/>
                </a:lnSpc>
              </a:pPr>
              <a:r>
                <a:rPr lang="en-US" sz="2812">
                  <a:solidFill>
                    <a:srgbClr val="CAD6DE"/>
                  </a:solidFill>
                  <a:latin typeface="Arimo"/>
                  <a:ea typeface="Arimo"/>
                  <a:cs typeface="Arimo"/>
                  <a:sym typeface="Arimo"/>
                </a:rPr>
                <a:t>1</a:t>
              </a:r>
            </a:p>
          </p:txBody>
        </p:sp>
      </p:grpSp>
      <p:grpSp>
        <p:nvGrpSpPr>
          <p:cNvPr id="21" name="Group 21"/>
          <p:cNvGrpSpPr/>
          <p:nvPr/>
        </p:nvGrpSpPr>
        <p:grpSpPr>
          <a:xfrm>
            <a:off x="12350055" y="4591199"/>
            <a:ext cx="4460230" cy="428327"/>
            <a:chOff x="0" y="0"/>
            <a:chExt cx="5946973" cy="571103"/>
          </a:xfrm>
        </p:grpSpPr>
        <p:sp>
          <p:nvSpPr>
            <p:cNvPr id="22" name="Freeform 22"/>
            <p:cNvSpPr/>
            <p:nvPr/>
          </p:nvSpPr>
          <p:spPr>
            <a:xfrm>
              <a:off x="0" y="0"/>
              <a:ext cx="5946973" cy="571103"/>
            </a:xfrm>
            <a:custGeom>
              <a:avLst/>
              <a:gdLst/>
              <a:ahLst/>
              <a:cxnLst/>
              <a:rect l="l" t="t" r="r" b="b"/>
              <a:pathLst>
                <a:path w="5946973" h="571103">
                  <a:moveTo>
                    <a:pt x="0" y="0"/>
                  </a:moveTo>
                  <a:lnTo>
                    <a:pt x="5946973" y="0"/>
                  </a:lnTo>
                  <a:lnTo>
                    <a:pt x="5946973" y="571103"/>
                  </a:lnTo>
                  <a:lnTo>
                    <a:pt x="0" y="571103"/>
                  </a:lnTo>
                  <a:close/>
                </a:path>
              </a:pathLst>
            </a:custGeom>
            <a:solidFill>
              <a:srgbClr val="000000">
                <a:alpha val="0"/>
              </a:srgbClr>
            </a:solidFill>
          </p:spPr>
        </p:sp>
        <p:sp>
          <p:nvSpPr>
            <p:cNvPr id="23" name="TextBox 23"/>
            <p:cNvSpPr txBox="1"/>
            <p:nvPr/>
          </p:nvSpPr>
          <p:spPr>
            <a:xfrm>
              <a:off x="0" y="-28575"/>
              <a:ext cx="5946973" cy="599678"/>
            </a:xfrm>
            <a:prstGeom prst="rect">
              <a:avLst/>
            </a:prstGeom>
          </p:spPr>
          <p:txBody>
            <a:bodyPr lIns="0" tIns="0" rIns="0" bIns="0" rtlCol="0" anchor="t"/>
            <a:lstStyle/>
            <a:p>
              <a:pPr algn="l">
                <a:lnSpc>
                  <a:spcPts val="3312"/>
                </a:lnSpc>
              </a:pPr>
              <a:r>
                <a:rPr lang="en-US" sz="2687">
                  <a:solidFill>
                    <a:srgbClr val="CAD6DE"/>
                  </a:solidFill>
                  <a:latin typeface="Arimo"/>
                  <a:ea typeface="Arimo"/>
                  <a:cs typeface="Arimo"/>
                  <a:sym typeface="Arimo"/>
                </a:rPr>
                <a:t>Revenue by Customer</a:t>
              </a:r>
            </a:p>
          </p:txBody>
        </p:sp>
      </p:grpSp>
      <p:grpSp>
        <p:nvGrpSpPr>
          <p:cNvPr id="24" name="Group 24"/>
          <p:cNvGrpSpPr/>
          <p:nvPr/>
        </p:nvGrpSpPr>
        <p:grpSpPr>
          <a:xfrm>
            <a:off x="12350055" y="5194250"/>
            <a:ext cx="4918174" cy="932260"/>
            <a:chOff x="0" y="0"/>
            <a:chExt cx="6557565" cy="1243013"/>
          </a:xfrm>
        </p:grpSpPr>
        <p:sp>
          <p:nvSpPr>
            <p:cNvPr id="25" name="Freeform 25"/>
            <p:cNvSpPr/>
            <p:nvPr/>
          </p:nvSpPr>
          <p:spPr>
            <a:xfrm>
              <a:off x="0" y="0"/>
              <a:ext cx="6557565" cy="1243013"/>
            </a:xfrm>
            <a:custGeom>
              <a:avLst/>
              <a:gdLst/>
              <a:ahLst/>
              <a:cxnLst/>
              <a:rect l="l" t="t" r="r" b="b"/>
              <a:pathLst>
                <a:path w="6557565" h="1243013">
                  <a:moveTo>
                    <a:pt x="0" y="0"/>
                  </a:moveTo>
                  <a:lnTo>
                    <a:pt x="6557565" y="0"/>
                  </a:lnTo>
                  <a:lnTo>
                    <a:pt x="6557565" y="1243013"/>
                  </a:lnTo>
                  <a:lnTo>
                    <a:pt x="0" y="1243013"/>
                  </a:lnTo>
                  <a:close/>
                </a:path>
              </a:pathLst>
            </a:custGeom>
            <a:solidFill>
              <a:srgbClr val="000000">
                <a:alpha val="0"/>
              </a:srgbClr>
            </a:solidFill>
          </p:spPr>
        </p:sp>
        <p:sp>
          <p:nvSpPr>
            <p:cNvPr id="26" name="TextBox 26"/>
            <p:cNvSpPr txBox="1"/>
            <p:nvPr/>
          </p:nvSpPr>
          <p:spPr>
            <a:xfrm>
              <a:off x="0" y="-95250"/>
              <a:ext cx="6557565" cy="1338263"/>
            </a:xfrm>
            <a:prstGeom prst="rect">
              <a:avLst/>
            </a:prstGeom>
          </p:spPr>
          <p:txBody>
            <a:bodyPr lIns="0" tIns="0" rIns="0" bIns="0" rtlCol="0" anchor="t"/>
            <a:lstStyle/>
            <a:p>
              <a:pPr algn="l">
                <a:lnSpc>
                  <a:spcPts val="3624"/>
                </a:lnSpc>
              </a:pPr>
              <a:r>
                <a:rPr lang="en-US" sz="2249">
                  <a:solidFill>
                    <a:srgbClr val="CAD6DE"/>
                  </a:solidFill>
                  <a:latin typeface="Cabin"/>
                  <a:ea typeface="Cabin"/>
                  <a:cs typeface="Cabin"/>
                  <a:sym typeface="Cabin"/>
                </a:rPr>
                <a:t>Customer types that bring the most revenue.</a:t>
              </a:r>
            </a:p>
          </p:txBody>
        </p:sp>
      </p:grpSp>
      <p:sp>
        <p:nvSpPr>
          <p:cNvPr id="27" name="Freeform 27" descr="preencoded.png"/>
          <p:cNvSpPr/>
          <p:nvPr/>
        </p:nvSpPr>
        <p:spPr>
          <a:xfrm>
            <a:off x="6374904" y="3967014"/>
            <a:ext cx="5538192" cy="5538192"/>
          </a:xfrm>
          <a:custGeom>
            <a:avLst/>
            <a:gdLst/>
            <a:ahLst/>
            <a:cxnLst/>
            <a:rect l="l" t="t" r="r" b="b"/>
            <a:pathLst>
              <a:path w="5538192" h="5538192">
                <a:moveTo>
                  <a:pt x="0" y="0"/>
                </a:moveTo>
                <a:lnTo>
                  <a:pt x="5538192" y="0"/>
                </a:lnTo>
                <a:lnTo>
                  <a:pt x="5538192" y="5538192"/>
                </a:lnTo>
                <a:lnTo>
                  <a:pt x="0" y="5538192"/>
                </a:lnTo>
                <a:lnTo>
                  <a:pt x="0" y="0"/>
                </a:lnTo>
                <a:close/>
              </a:path>
            </a:pathLst>
          </a:custGeom>
          <a:blipFill>
            <a:blip r:embed="rId4"/>
            <a:stretch>
              <a:fillRect/>
            </a:stretch>
          </a:blipFill>
        </p:spPr>
      </p:sp>
      <p:grpSp>
        <p:nvGrpSpPr>
          <p:cNvPr id="28" name="Group 28"/>
          <p:cNvGrpSpPr/>
          <p:nvPr/>
        </p:nvGrpSpPr>
        <p:grpSpPr>
          <a:xfrm>
            <a:off x="10243542" y="4957614"/>
            <a:ext cx="287388" cy="582662"/>
            <a:chOff x="0" y="0"/>
            <a:chExt cx="383183" cy="776883"/>
          </a:xfrm>
        </p:grpSpPr>
        <p:sp>
          <p:nvSpPr>
            <p:cNvPr id="29" name="Freeform 29"/>
            <p:cNvSpPr/>
            <p:nvPr/>
          </p:nvSpPr>
          <p:spPr>
            <a:xfrm>
              <a:off x="0" y="0"/>
              <a:ext cx="383183" cy="776883"/>
            </a:xfrm>
            <a:custGeom>
              <a:avLst/>
              <a:gdLst/>
              <a:ahLst/>
              <a:cxnLst/>
              <a:rect l="l" t="t" r="r" b="b"/>
              <a:pathLst>
                <a:path w="383183" h="776883">
                  <a:moveTo>
                    <a:pt x="0" y="0"/>
                  </a:moveTo>
                  <a:lnTo>
                    <a:pt x="383183" y="0"/>
                  </a:lnTo>
                  <a:lnTo>
                    <a:pt x="383183" y="776883"/>
                  </a:lnTo>
                  <a:lnTo>
                    <a:pt x="0" y="776883"/>
                  </a:lnTo>
                  <a:close/>
                </a:path>
              </a:pathLst>
            </a:custGeom>
            <a:solidFill>
              <a:srgbClr val="000000">
                <a:alpha val="0"/>
              </a:srgbClr>
            </a:solidFill>
          </p:spPr>
        </p:sp>
        <p:sp>
          <p:nvSpPr>
            <p:cNvPr id="30" name="TextBox 30"/>
            <p:cNvSpPr txBox="1"/>
            <p:nvPr/>
          </p:nvSpPr>
          <p:spPr>
            <a:xfrm>
              <a:off x="0" y="-133350"/>
              <a:ext cx="383183" cy="910233"/>
            </a:xfrm>
            <a:prstGeom prst="rect">
              <a:avLst/>
            </a:prstGeom>
          </p:spPr>
          <p:txBody>
            <a:bodyPr lIns="0" tIns="0" rIns="0" bIns="0" rtlCol="0" anchor="t"/>
            <a:lstStyle/>
            <a:p>
              <a:pPr algn="l">
                <a:lnSpc>
                  <a:spcPts val="4562"/>
                </a:lnSpc>
              </a:pPr>
              <a:r>
                <a:rPr lang="en-US" sz="2812">
                  <a:solidFill>
                    <a:srgbClr val="CAD6DE"/>
                  </a:solidFill>
                  <a:latin typeface="Arimo"/>
                  <a:ea typeface="Arimo"/>
                  <a:cs typeface="Arimo"/>
                  <a:sym typeface="Arimo"/>
                </a:rPr>
                <a:t>2</a:t>
              </a:r>
            </a:p>
          </p:txBody>
        </p:sp>
      </p:grpSp>
      <p:grpSp>
        <p:nvGrpSpPr>
          <p:cNvPr id="31" name="Group 31"/>
          <p:cNvGrpSpPr/>
          <p:nvPr/>
        </p:nvGrpSpPr>
        <p:grpSpPr>
          <a:xfrm>
            <a:off x="12350055" y="7811840"/>
            <a:ext cx="3428108" cy="428327"/>
            <a:chOff x="0" y="0"/>
            <a:chExt cx="4570810" cy="571103"/>
          </a:xfrm>
        </p:grpSpPr>
        <p:sp>
          <p:nvSpPr>
            <p:cNvPr id="32" name="Freeform 32"/>
            <p:cNvSpPr/>
            <p:nvPr/>
          </p:nvSpPr>
          <p:spPr>
            <a:xfrm>
              <a:off x="0" y="0"/>
              <a:ext cx="4570810" cy="571103"/>
            </a:xfrm>
            <a:custGeom>
              <a:avLst/>
              <a:gdLst/>
              <a:ahLst/>
              <a:cxnLst/>
              <a:rect l="l" t="t" r="r" b="b"/>
              <a:pathLst>
                <a:path w="4570810" h="571103">
                  <a:moveTo>
                    <a:pt x="0" y="0"/>
                  </a:moveTo>
                  <a:lnTo>
                    <a:pt x="4570810" y="0"/>
                  </a:lnTo>
                  <a:lnTo>
                    <a:pt x="4570810" y="571103"/>
                  </a:lnTo>
                  <a:lnTo>
                    <a:pt x="0" y="571103"/>
                  </a:lnTo>
                  <a:close/>
                </a:path>
              </a:pathLst>
            </a:custGeom>
            <a:solidFill>
              <a:srgbClr val="000000">
                <a:alpha val="0"/>
              </a:srgbClr>
            </a:solidFill>
          </p:spPr>
        </p:sp>
        <p:sp>
          <p:nvSpPr>
            <p:cNvPr id="33" name="TextBox 33"/>
            <p:cNvSpPr txBox="1"/>
            <p:nvPr/>
          </p:nvSpPr>
          <p:spPr>
            <a:xfrm>
              <a:off x="0" y="-28575"/>
              <a:ext cx="4570810" cy="599678"/>
            </a:xfrm>
            <a:prstGeom prst="rect">
              <a:avLst/>
            </a:prstGeom>
          </p:spPr>
          <p:txBody>
            <a:bodyPr lIns="0" tIns="0" rIns="0" bIns="0" rtlCol="0" anchor="t"/>
            <a:lstStyle/>
            <a:p>
              <a:pPr algn="l">
                <a:lnSpc>
                  <a:spcPts val="3312"/>
                </a:lnSpc>
              </a:pPr>
              <a:r>
                <a:rPr lang="en-US" sz="2687">
                  <a:solidFill>
                    <a:srgbClr val="CAD6DE"/>
                  </a:solidFill>
                  <a:latin typeface="Arimo"/>
                  <a:ea typeface="Arimo"/>
                  <a:cs typeface="Arimo"/>
                  <a:sym typeface="Arimo"/>
                </a:rPr>
                <a:t>VAT by City</a:t>
              </a:r>
            </a:p>
          </p:txBody>
        </p:sp>
      </p:grpSp>
      <p:grpSp>
        <p:nvGrpSpPr>
          <p:cNvPr id="34" name="Group 34"/>
          <p:cNvGrpSpPr/>
          <p:nvPr/>
        </p:nvGrpSpPr>
        <p:grpSpPr>
          <a:xfrm>
            <a:off x="12350055" y="8414891"/>
            <a:ext cx="4918174" cy="466130"/>
            <a:chOff x="0" y="0"/>
            <a:chExt cx="6557565" cy="621507"/>
          </a:xfrm>
        </p:grpSpPr>
        <p:sp>
          <p:nvSpPr>
            <p:cNvPr id="35" name="Freeform 35"/>
            <p:cNvSpPr/>
            <p:nvPr/>
          </p:nvSpPr>
          <p:spPr>
            <a:xfrm>
              <a:off x="0" y="0"/>
              <a:ext cx="6557565" cy="621507"/>
            </a:xfrm>
            <a:custGeom>
              <a:avLst/>
              <a:gdLst/>
              <a:ahLst/>
              <a:cxnLst/>
              <a:rect l="l" t="t" r="r" b="b"/>
              <a:pathLst>
                <a:path w="6557565" h="621507">
                  <a:moveTo>
                    <a:pt x="0" y="0"/>
                  </a:moveTo>
                  <a:lnTo>
                    <a:pt x="6557565" y="0"/>
                  </a:lnTo>
                  <a:lnTo>
                    <a:pt x="6557565" y="621507"/>
                  </a:lnTo>
                  <a:lnTo>
                    <a:pt x="0" y="621507"/>
                  </a:lnTo>
                  <a:close/>
                </a:path>
              </a:pathLst>
            </a:custGeom>
            <a:solidFill>
              <a:srgbClr val="000000">
                <a:alpha val="0"/>
              </a:srgbClr>
            </a:solidFill>
          </p:spPr>
        </p:sp>
        <p:sp>
          <p:nvSpPr>
            <p:cNvPr id="36" name="TextBox 36"/>
            <p:cNvSpPr txBox="1"/>
            <p:nvPr/>
          </p:nvSpPr>
          <p:spPr>
            <a:xfrm>
              <a:off x="0" y="-95250"/>
              <a:ext cx="6557565" cy="716757"/>
            </a:xfrm>
            <a:prstGeom prst="rect">
              <a:avLst/>
            </a:prstGeom>
          </p:spPr>
          <p:txBody>
            <a:bodyPr lIns="0" tIns="0" rIns="0" bIns="0" rtlCol="0" anchor="t"/>
            <a:lstStyle/>
            <a:p>
              <a:pPr algn="l">
                <a:lnSpc>
                  <a:spcPts val="3624"/>
                </a:lnSpc>
              </a:pPr>
              <a:r>
                <a:rPr lang="en-US" sz="2249">
                  <a:solidFill>
                    <a:srgbClr val="CAD6DE"/>
                  </a:solidFill>
                  <a:latin typeface="Cabin"/>
                  <a:ea typeface="Cabin"/>
                  <a:cs typeface="Cabin"/>
                  <a:sym typeface="Cabin"/>
                </a:rPr>
                <a:t>City with the largest tax percent/VAT.</a:t>
              </a:r>
            </a:p>
          </p:txBody>
        </p:sp>
      </p:grpSp>
      <p:sp>
        <p:nvSpPr>
          <p:cNvPr id="37" name="Freeform 37" descr="preencoded.png"/>
          <p:cNvSpPr/>
          <p:nvPr/>
        </p:nvSpPr>
        <p:spPr>
          <a:xfrm>
            <a:off x="6374904" y="3967014"/>
            <a:ext cx="5538192" cy="5538192"/>
          </a:xfrm>
          <a:custGeom>
            <a:avLst/>
            <a:gdLst/>
            <a:ahLst/>
            <a:cxnLst/>
            <a:rect l="l" t="t" r="r" b="b"/>
            <a:pathLst>
              <a:path w="5538192" h="5538192">
                <a:moveTo>
                  <a:pt x="0" y="0"/>
                </a:moveTo>
                <a:lnTo>
                  <a:pt x="5538192" y="0"/>
                </a:lnTo>
                <a:lnTo>
                  <a:pt x="5538192" y="5538192"/>
                </a:lnTo>
                <a:lnTo>
                  <a:pt x="0" y="5538192"/>
                </a:lnTo>
                <a:lnTo>
                  <a:pt x="0" y="0"/>
                </a:lnTo>
                <a:close/>
              </a:path>
            </a:pathLst>
          </a:custGeom>
          <a:blipFill>
            <a:blip r:embed="rId5"/>
            <a:stretch>
              <a:fillRect/>
            </a:stretch>
          </a:blipFill>
        </p:spPr>
      </p:sp>
      <p:grpSp>
        <p:nvGrpSpPr>
          <p:cNvPr id="38" name="Group 38"/>
          <p:cNvGrpSpPr/>
          <p:nvPr/>
        </p:nvGrpSpPr>
        <p:grpSpPr>
          <a:xfrm>
            <a:off x="9663559" y="8264873"/>
            <a:ext cx="292894" cy="582662"/>
            <a:chOff x="0" y="0"/>
            <a:chExt cx="390525" cy="776883"/>
          </a:xfrm>
        </p:grpSpPr>
        <p:sp>
          <p:nvSpPr>
            <p:cNvPr id="39" name="Freeform 39"/>
            <p:cNvSpPr/>
            <p:nvPr/>
          </p:nvSpPr>
          <p:spPr>
            <a:xfrm>
              <a:off x="0" y="0"/>
              <a:ext cx="390525" cy="776883"/>
            </a:xfrm>
            <a:custGeom>
              <a:avLst/>
              <a:gdLst/>
              <a:ahLst/>
              <a:cxnLst/>
              <a:rect l="l" t="t" r="r" b="b"/>
              <a:pathLst>
                <a:path w="390525" h="776883">
                  <a:moveTo>
                    <a:pt x="0" y="0"/>
                  </a:moveTo>
                  <a:lnTo>
                    <a:pt x="390525" y="0"/>
                  </a:lnTo>
                  <a:lnTo>
                    <a:pt x="390525" y="776883"/>
                  </a:lnTo>
                  <a:lnTo>
                    <a:pt x="0" y="776883"/>
                  </a:lnTo>
                  <a:close/>
                </a:path>
              </a:pathLst>
            </a:custGeom>
            <a:solidFill>
              <a:srgbClr val="000000">
                <a:alpha val="0"/>
              </a:srgbClr>
            </a:solidFill>
          </p:spPr>
        </p:sp>
        <p:sp>
          <p:nvSpPr>
            <p:cNvPr id="40" name="TextBox 40"/>
            <p:cNvSpPr txBox="1"/>
            <p:nvPr/>
          </p:nvSpPr>
          <p:spPr>
            <a:xfrm>
              <a:off x="0" y="-133350"/>
              <a:ext cx="390525" cy="910233"/>
            </a:xfrm>
            <a:prstGeom prst="rect">
              <a:avLst/>
            </a:prstGeom>
          </p:spPr>
          <p:txBody>
            <a:bodyPr lIns="0" tIns="0" rIns="0" bIns="0" rtlCol="0" anchor="t"/>
            <a:lstStyle/>
            <a:p>
              <a:pPr algn="l">
                <a:lnSpc>
                  <a:spcPts val="4562"/>
                </a:lnSpc>
              </a:pPr>
              <a:r>
                <a:rPr lang="en-US" sz="2812">
                  <a:solidFill>
                    <a:srgbClr val="CAD6DE"/>
                  </a:solidFill>
                  <a:latin typeface="Arimo"/>
                  <a:ea typeface="Arimo"/>
                  <a:cs typeface="Arimo"/>
                  <a:sym typeface="Arimo"/>
                </a:rPr>
                <a:t>3</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grpSp>
        <p:nvGrpSpPr>
          <p:cNvPr id="5" name="Group 5"/>
          <p:cNvGrpSpPr/>
          <p:nvPr/>
        </p:nvGrpSpPr>
        <p:grpSpPr>
          <a:xfrm>
            <a:off x="1047155" y="1925985"/>
            <a:ext cx="12384732" cy="880021"/>
            <a:chOff x="0" y="0"/>
            <a:chExt cx="16512977" cy="1173362"/>
          </a:xfrm>
        </p:grpSpPr>
        <p:sp>
          <p:nvSpPr>
            <p:cNvPr id="6" name="Freeform 6"/>
            <p:cNvSpPr/>
            <p:nvPr/>
          </p:nvSpPr>
          <p:spPr>
            <a:xfrm>
              <a:off x="0" y="0"/>
              <a:ext cx="16512977" cy="1173362"/>
            </a:xfrm>
            <a:custGeom>
              <a:avLst/>
              <a:gdLst/>
              <a:ahLst/>
              <a:cxnLst/>
              <a:rect l="l" t="t" r="r" b="b"/>
              <a:pathLst>
                <a:path w="16512977" h="1173362">
                  <a:moveTo>
                    <a:pt x="0" y="0"/>
                  </a:moveTo>
                  <a:lnTo>
                    <a:pt x="16512977" y="0"/>
                  </a:lnTo>
                  <a:lnTo>
                    <a:pt x="16512977" y="1173362"/>
                  </a:lnTo>
                  <a:lnTo>
                    <a:pt x="0" y="1173362"/>
                  </a:lnTo>
                  <a:close/>
                </a:path>
              </a:pathLst>
            </a:custGeom>
            <a:solidFill>
              <a:srgbClr val="000000">
                <a:alpha val="0"/>
              </a:srgbClr>
            </a:solidFill>
          </p:spPr>
        </p:sp>
        <p:sp>
          <p:nvSpPr>
            <p:cNvPr id="7" name="TextBox 7"/>
            <p:cNvSpPr txBox="1"/>
            <p:nvPr/>
          </p:nvSpPr>
          <p:spPr>
            <a:xfrm>
              <a:off x="0" y="-57150"/>
              <a:ext cx="16512977" cy="1230512"/>
            </a:xfrm>
            <a:prstGeom prst="rect">
              <a:avLst/>
            </a:prstGeom>
          </p:spPr>
          <p:txBody>
            <a:bodyPr lIns="0" tIns="0" rIns="0" bIns="0" rtlCol="0" anchor="t"/>
            <a:lstStyle/>
            <a:p>
              <a:pPr algn="l">
                <a:lnSpc>
                  <a:spcPts val="6875"/>
                </a:lnSpc>
              </a:pPr>
              <a:r>
                <a:rPr lang="en-US" sz="5500">
                  <a:solidFill>
                    <a:srgbClr val="FFFFFF"/>
                  </a:solidFill>
                  <a:latin typeface="Arimo"/>
                  <a:ea typeface="Arimo"/>
                  <a:cs typeface="Arimo"/>
                  <a:sym typeface="Arimo"/>
                </a:rPr>
                <a:t>Customer Analysis Questions</a:t>
              </a:r>
            </a:p>
          </p:txBody>
        </p:sp>
      </p:grpSp>
      <p:grpSp>
        <p:nvGrpSpPr>
          <p:cNvPr id="8" name="Group 8"/>
          <p:cNvGrpSpPr/>
          <p:nvPr/>
        </p:nvGrpSpPr>
        <p:grpSpPr>
          <a:xfrm>
            <a:off x="1047155" y="3404444"/>
            <a:ext cx="16193690" cy="1915120"/>
            <a:chOff x="0" y="0"/>
            <a:chExt cx="21591587" cy="2553493"/>
          </a:xfrm>
        </p:grpSpPr>
        <p:sp>
          <p:nvSpPr>
            <p:cNvPr id="9" name="Freeform 9"/>
            <p:cNvSpPr/>
            <p:nvPr/>
          </p:nvSpPr>
          <p:spPr>
            <a:xfrm>
              <a:off x="0" y="0"/>
              <a:ext cx="21591588" cy="2553493"/>
            </a:xfrm>
            <a:custGeom>
              <a:avLst/>
              <a:gdLst/>
              <a:ahLst/>
              <a:cxnLst/>
              <a:rect l="l" t="t" r="r" b="b"/>
              <a:pathLst>
                <a:path w="21591588" h="2553493">
                  <a:moveTo>
                    <a:pt x="0" y="0"/>
                  </a:moveTo>
                  <a:lnTo>
                    <a:pt x="21591588" y="0"/>
                  </a:lnTo>
                  <a:lnTo>
                    <a:pt x="21591588" y="2553493"/>
                  </a:lnTo>
                  <a:lnTo>
                    <a:pt x="0" y="2553493"/>
                  </a:lnTo>
                  <a:close/>
                </a:path>
              </a:pathLst>
            </a:custGeom>
            <a:solidFill>
              <a:srgbClr val="000000">
                <a:alpha val="0"/>
              </a:srgbClr>
            </a:solidFill>
          </p:spPr>
        </p:sp>
        <p:sp>
          <p:nvSpPr>
            <p:cNvPr id="10" name="TextBox 10"/>
            <p:cNvSpPr txBox="1"/>
            <p:nvPr/>
          </p:nvSpPr>
          <p:spPr>
            <a:xfrm>
              <a:off x="0" y="-95250"/>
              <a:ext cx="21591587" cy="2648743"/>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Customer analysis involves questions such as the number of unique customer types, payment methods, and the most common customer type. Additional questions explore which customer type buys the most, the gender distribution of customers, and the time of day customers give the most ratings. These questions aim to provide insights into customer demographics, purchasing behavior, and satisfaction levels.</a:t>
              </a:r>
            </a:p>
          </p:txBody>
        </p:sp>
      </p:grpSp>
      <p:grpSp>
        <p:nvGrpSpPr>
          <p:cNvPr id="11" name="Group 11"/>
          <p:cNvGrpSpPr/>
          <p:nvPr/>
        </p:nvGrpSpPr>
        <p:grpSpPr>
          <a:xfrm>
            <a:off x="1047155" y="5955209"/>
            <a:ext cx="4910732" cy="879872"/>
            <a:chOff x="0" y="0"/>
            <a:chExt cx="6547643" cy="1173163"/>
          </a:xfrm>
        </p:grpSpPr>
        <p:sp>
          <p:nvSpPr>
            <p:cNvPr id="12" name="Freeform 12"/>
            <p:cNvSpPr/>
            <p:nvPr/>
          </p:nvSpPr>
          <p:spPr>
            <a:xfrm>
              <a:off x="0" y="0"/>
              <a:ext cx="6547643" cy="1173163"/>
            </a:xfrm>
            <a:custGeom>
              <a:avLst/>
              <a:gdLst/>
              <a:ahLst/>
              <a:cxnLst/>
              <a:rect l="l" t="t" r="r" b="b"/>
              <a:pathLst>
                <a:path w="6547643" h="1173163">
                  <a:moveTo>
                    <a:pt x="0" y="0"/>
                  </a:moveTo>
                  <a:lnTo>
                    <a:pt x="6547643" y="0"/>
                  </a:lnTo>
                  <a:lnTo>
                    <a:pt x="6547643" y="1173163"/>
                  </a:lnTo>
                  <a:lnTo>
                    <a:pt x="0" y="1173163"/>
                  </a:lnTo>
                  <a:close/>
                </a:path>
              </a:pathLst>
            </a:custGeom>
            <a:solidFill>
              <a:srgbClr val="000000">
                <a:alpha val="0"/>
              </a:srgbClr>
            </a:solidFill>
          </p:spPr>
        </p:sp>
        <p:sp>
          <p:nvSpPr>
            <p:cNvPr id="13" name="TextBox 13"/>
            <p:cNvSpPr txBox="1"/>
            <p:nvPr/>
          </p:nvSpPr>
          <p:spPr>
            <a:xfrm>
              <a:off x="0" y="-38100"/>
              <a:ext cx="6547643" cy="1211263"/>
            </a:xfrm>
            <a:prstGeom prst="rect">
              <a:avLst/>
            </a:prstGeom>
          </p:spPr>
          <p:txBody>
            <a:bodyPr lIns="0" tIns="0" rIns="0" bIns="0" rtlCol="0" anchor="t"/>
            <a:lstStyle/>
            <a:p>
              <a:pPr algn="l">
                <a:lnSpc>
                  <a:spcPts val="3437"/>
                </a:lnSpc>
              </a:pPr>
              <a:r>
                <a:rPr lang="en-US" sz="2750">
                  <a:solidFill>
                    <a:srgbClr val="FFFFFF"/>
                  </a:solidFill>
                  <a:latin typeface="Arimo"/>
                  <a:ea typeface="Arimo"/>
                  <a:cs typeface="Arimo"/>
                  <a:sym typeface="Arimo"/>
                </a:rPr>
                <a:t>Unique Customer Types</a:t>
              </a:r>
            </a:p>
          </p:txBody>
        </p:sp>
      </p:grpSp>
      <p:grpSp>
        <p:nvGrpSpPr>
          <p:cNvPr id="14" name="Group 14"/>
          <p:cNvGrpSpPr/>
          <p:nvPr/>
        </p:nvGrpSpPr>
        <p:grpSpPr>
          <a:xfrm>
            <a:off x="1047155" y="6694289"/>
            <a:ext cx="4910732" cy="957560"/>
            <a:chOff x="0" y="0"/>
            <a:chExt cx="6547643" cy="1276747"/>
          </a:xfrm>
        </p:grpSpPr>
        <p:sp>
          <p:nvSpPr>
            <p:cNvPr id="15" name="Freeform 15"/>
            <p:cNvSpPr/>
            <p:nvPr/>
          </p:nvSpPr>
          <p:spPr>
            <a:xfrm>
              <a:off x="0" y="0"/>
              <a:ext cx="6547643" cy="1276747"/>
            </a:xfrm>
            <a:custGeom>
              <a:avLst/>
              <a:gdLst/>
              <a:ahLst/>
              <a:cxnLst/>
              <a:rect l="l" t="t" r="r" b="b"/>
              <a:pathLst>
                <a:path w="6547643" h="1276747">
                  <a:moveTo>
                    <a:pt x="0" y="0"/>
                  </a:moveTo>
                  <a:lnTo>
                    <a:pt x="6547643" y="0"/>
                  </a:lnTo>
                  <a:lnTo>
                    <a:pt x="6547643" y="1276747"/>
                  </a:lnTo>
                  <a:lnTo>
                    <a:pt x="0" y="1276747"/>
                  </a:lnTo>
                  <a:close/>
                </a:path>
              </a:pathLst>
            </a:custGeom>
            <a:solidFill>
              <a:srgbClr val="000000">
                <a:alpha val="0"/>
              </a:srgbClr>
            </a:solidFill>
          </p:spPr>
        </p:sp>
        <p:sp>
          <p:nvSpPr>
            <p:cNvPr id="16" name="TextBox 16"/>
            <p:cNvSpPr txBox="1"/>
            <p:nvPr/>
          </p:nvSpPr>
          <p:spPr>
            <a:xfrm>
              <a:off x="0" y="-95250"/>
              <a:ext cx="6547643" cy="1371997"/>
            </a:xfrm>
            <a:prstGeom prst="rect">
              <a:avLst/>
            </a:prstGeom>
          </p:spPr>
          <p:txBody>
            <a:bodyPr lIns="0" tIns="0" rIns="0" bIns="0" rtlCol="0" anchor="t"/>
            <a:lstStyle/>
            <a:p>
              <a:pPr algn="l">
                <a:lnSpc>
                  <a:spcPts val="3750"/>
                </a:lnSpc>
              </a:pPr>
              <a:r>
                <a:rPr lang="en-US" sz="2312" dirty="0">
                  <a:solidFill>
                    <a:srgbClr val="CAD6DE"/>
                  </a:solidFill>
                  <a:latin typeface="Cabin"/>
                  <a:ea typeface="Cabin"/>
                  <a:cs typeface="Cabin"/>
                  <a:sym typeface="Cabin"/>
                </a:rPr>
                <a:t>How many unique customer types are there?</a:t>
              </a:r>
            </a:p>
          </p:txBody>
        </p:sp>
      </p:grpSp>
      <p:grpSp>
        <p:nvGrpSpPr>
          <p:cNvPr id="17" name="Group 17"/>
          <p:cNvGrpSpPr/>
          <p:nvPr/>
        </p:nvGrpSpPr>
        <p:grpSpPr>
          <a:xfrm>
            <a:off x="6697266" y="5955209"/>
            <a:ext cx="4422576" cy="439936"/>
            <a:chOff x="0" y="0"/>
            <a:chExt cx="5896768" cy="586582"/>
          </a:xfrm>
        </p:grpSpPr>
        <p:sp>
          <p:nvSpPr>
            <p:cNvPr id="18" name="Freeform 18"/>
            <p:cNvSpPr/>
            <p:nvPr/>
          </p:nvSpPr>
          <p:spPr>
            <a:xfrm>
              <a:off x="0" y="0"/>
              <a:ext cx="5896768" cy="586582"/>
            </a:xfrm>
            <a:custGeom>
              <a:avLst/>
              <a:gdLst/>
              <a:ahLst/>
              <a:cxnLst/>
              <a:rect l="l" t="t" r="r" b="b"/>
              <a:pathLst>
                <a:path w="5896768" h="586582">
                  <a:moveTo>
                    <a:pt x="0" y="0"/>
                  </a:moveTo>
                  <a:lnTo>
                    <a:pt x="5896768" y="0"/>
                  </a:lnTo>
                  <a:lnTo>
                    <a:pt x="5896768" y="586582"/>
                  </a:lnTo>
                  <a:lnTo>
                    <a:pt x="0" y="586582"/>
                  </a:lnTo>
                  <a:close/>
                </a:path>
              </a:pathLst>
            </a:custGeom>
            <a:solidFill>
              <a:srgbClr val="000000">
                <a:alpha val="0"/>
              </a:srgbClr>
            </a:solidFill>
          </p:spPr>
        </p:sp>
        <p:sp>
          <p:nvSpPr>
            <p:cNvPr id="19" name="TextBox 19"/>
            <p:cNvSpPr txBox="1"/>
            <p:nvPr/>
          </p:nvSpPr>
          <p:spPr>
            <a:xfrm>
              <a:off x="0" y="-38100"/>
              <a:ext cx="5896768" cy="624682"/>
            </a:xfrm>
            <a:prstGeom prst="rect">
              <a:avLst/>
            </a:prstGeom>
          </p:spPr>
          <p:txBody>
            <a:bodyPr lIns="0" tIns="0" rIns="0" bIns="0" rtlCol="0" anchor="t"/>
            <a:lstStyle/>
            <a:p>
              <a:pPr algn="l">
                <a:lnSpc>
                  <a:spcPts val="3437"/>
                </a:lnSpc>
              </a:pPr>
              <a:r>
                <a:rPr lang="en-US" sz="2750">
                  <a:solidFill>
                    <a:srgbClr val="FFFFFF"/>
                  </a:solidFill>
                  <a:latin typeface="Arimo"/>
                  <a:ea typeface="Arimo"/>
                  <a:cs typeface="Arimo"/>
                  <a:sym typeface="Arimo"/>
                </a:rPr>
                <a:t>Customer Purchases</a:t>
              </a:r>
            </a:p>
          </p:txBody>
        </p:sp>
      </p:grpSp>
      <p:grpSp>
        <p:nvGrpSpPr>
          <p:cNvPr id="20" name="Group 20"/>
          <p:cNvGrpSpPr/>
          <p:nvPr/>
        </p:nvGrpSpPr>
        <p:grpSpPr>
          <a:xfrm>
            <a:off x="6697266" y="6694289"/>
            <a:ext cx="4910732" cy="478780"/>
            <a:chOff x="0" y="0"/>
            <a:chExt cx="6547643" cy="638373"/>
          </a:xfrm>
        </p:grpSpPr>
        <p:sp>
          <p:nvSpPr>
            <p:cNvPr id="21" name="Freeform 21"/>
            <p:cNvSpPr/>
            <p:nvPr/>
          </p:nvSpPr>
          <p:spPr>
            <a:xfrm>
              <a:off x="0" y="0"/>
              <a:ext cx="6547643" cy="638373"/>
            </a:xfrm>
            <a:custGeom>
              <a:avLst/>
              <a:gdLst/>
              <a:ahLst/>
              <a:cxnLst/>
              <a:rect l="l" t="t" r="r" b="b"/>
              <a:pathLst>
                <a:path w="6547643" h="638373">
                  <a:moveTo>
                    <a:pt x="0" y="0"/>
                  </a:moveTo>
                  <a:lnTo>
                    <a:pt x="6547643" y="0"/>
                  </a:lnTo>
                  <a:lnTo>
                    <a:pt x="6547643" y="638373"/>
                  </a:lnTo>
                  <a:lnTo>
                    <a:pt x="0" y="638373"/>
                  </a:lnTo>
                  <a:close/>
                </a:path>
              </a:pathLst>
            </a:custGeom>
            <a:solidFill>
              <a:srgbClr val="000000">
                <a:alpha val="0"/>
              </a:srgbClr>
            </a:solidFill>
          </p:spPr>
        </p:sp>
        <p:sp>
          <p:nvSpPr>
            <p:cNvPr id="22" name="TextBox 22"/>
            <p:cNvSpPr txBox="1"/>
            <p:nvPr/>
          </p:nvSpPr>
          <p:spPr>
            <a:xfrm>
              <a:off x="0" y="-95250"/>
              <a:ext cx="6547643" cy="733623"/>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Which customer type buys the most?</a:t>
              </a:r>
            </a:p>
          </p:txBody>
        </p:sp>
      </p:grpSp>
      <p:grpSp>
        <p:nvGrpSpPr>
          <p:cNvPr id="23" name="Group 23"/>
          <p:cNvGrpSpPr/>
          <p:nvPr/>
        </p:nvGrpSpPr>
        <p:grpSpPr>
          <a:xfrm>
            <a:off x="12347376" y="5955209"/>
            <a:ext cx="4103786" cy="439936"/>
            <a:chOff x="0" y="0"/>
            <a:chExt cx="5471715" cy="586582"/>
          </a:xfrm>
        </p:grpSpPr>
        <p:sp>
          <p:nvSpPr>
            <p:cNvPr id="24" name="Freeform 24"/>
            <p:cNvSpPr/>
            <p:nvPr/>
          </p:nvSpPr>
          <p:spPr>
            <a:xfrm>
              <a:off x="0" y="0"/>
              <a:ext cx="5471715" cy="586582"/>
            </a:xfrm>
            <a:custGeom>
              <a:avLst/>
              <a:gdLst/>
              <a:ahLst/>
              <a:cxnLst/>
              <a:rect l="l" t="t" r="r" b="b"/>
              <a:pathLst>
                <a:path w="5471715" h="586582">
                  <a:moveTo>
                    <a:pt x="0" y="0"/>
                  </a:moveTo>
                  <a:lnTo>
                    <a:pt x="5471715" y="0"/>
                  </a:lnTo>
                  <a:lnTo>
                    <a:pt x="5471715" y="586582"/>
                  </a:lnTo>
                  <a:lnTo>
                    <a:pt x="0" y="586582"/>
                  </a:lnTo>
                  <a:close/>
                </a:path>
              </a:pathLst>
            </a:custGeom>
            <a:solidFill>
              <a:srgbClr val="000000">
                <a:alpha val="0"/>
              </a:srgbClr>
            </a:solidFill>
          </p:spPr>
        </p:sp>
        <p:sp>
          <p:nvSpPr>
            <p:cNvPr id="25" name="TextBox 25"/>
            <p:cNvSpPr txBox="1"/>
            <p:nvPr/>
          </p:nvSpPr>
          <p:spPr>
            <a:xfrm>
              <a:off x="0" y="-38100"/>
              <a:ext cx="5471715" cy="624682"/>
            </a:xfrm>
            <a:prstGeom prst="rect">
              <a:avLst/>
            </a:prstGeom>
          </p:spPr>
          <p:txBody>
            <a:bodyPr lIns="0" tIns="0" rIns="0" bIns="0" rtlCol="0" anchor="t"/>
            <a:lstStyle/>
            <a:p>
              <a:pPr algn="l">
                <a:lnSpc>
                  <a:spcPts val="3437"/>
                </a:lnSpc>
              </a:pPr>
              <a:r>
                <a:rPr lang="en-US" sz="2750">
                  <a:solidFill>
                    <a:srgbClr val="FFFFFF"/>
                  </a:solidFill>
                  <a:latin typeface="Arimo"/>
                  <a:ea typeface="Arimo"/>
                  <a:cs typeface="Arimo"/>
                  <a:sym typeface="Arimo"/>
                </a:rPr>
                <a:t>Gender Distribution</a:t>
              </a:r>
            </a:p>
          </p:txBody>
        </p:sp>
      </p:grpSp>
      <p:grpSp>
        <p:nvGrpSpPr>
          <p:cNvPr id="26" name="Group 26"/>
          <p:cNvGrpSpPr/>
          <p:nvPr/>
        </p:nvGrpSpPr>
        <p:grpSpPr>
          <a:xfrm>
            <a:off x="12347376" y="6694289"/>
            <a:ext cx="4910732" cy="957560"/>
            <a:chOff x="0" y="0"/>
            <a:chExt cx="6547643" cy="1276747"/>
          </a:xfrm>
        </p:grpSpPr>
        <p:sp>
          <p:nvSpPr>
            <p:cNvPr id="27" name="Freeform 27"/>
            <p:cNvSpPr/>
            <p:nvPr/>
          </p:nvSpPr>
          <p:spPr>
            <a:xfrm>
              <a:off x="0" y="0"/>
              <a:ext cx="6547643" cy="1276747"/>
            </a:xfrm>
            <a:custGeom>
              <a:avLst/>
              <a:gdLst/>
              <a:ahLst/>
              <a:cxnLst/>
              <a:rect l="l" t="t" r="r" b="b"/>
              <a:pathLst>
                <a:path w="6547643" h="1276747">
                  <a:moveTo>
                    <a:pt x="0" y="0"/>
                  </a:moveTo>
                  <a:lnTo>
                    <a:pt x="6547643" y="0"/>
                  </a:lnTo>
                  <a:lnTo>
                    <a:pt x="6547643" y="1276747"/>
                  </a:lnTo>
                  <a:lnTo>
                    <a:pt x="0" y="1276747"/>
                  </a:lnTo>
                  <a:close/>
                </a:path>
              </a:pathLst>
            </a:custGeom>
            <a:solidFill>
              <a:srgbClr val="000000">
                <a:alpha val="0"/>
              </a:srgbClr>
            </a:solidFill>
          </p:spPr>
        </p:sp>
        <p:sp>
          <p:nvSpPr>
            <p:cNvPr id="28" name="TextBox 28"/>
            <p:cNvSpPr txBox="1"/>
            <p:nvPr/>
          </p:nvSpPr>
          <p:spPr>
            <a:xfrm>
              <a:off x="0" y="-95250"/>
              <a:ext cx="6547643" cy="1371997"/>
            </a:xfrm>
            <a:prstGeom prst="rect">
              <a:avLst/>
            </a:prstGeom>
          </p:spPr>
          <p:txBody>
            <a:bodyPr lIns="0" tIns="0" rIns="0" bIns="0" rtlCol="0" anchor="t"/>
            <a:lstStyle/>
            <a:p>
              <a:pPr algn="l">
                <a:lnSpc>
                  <a:spcPts val="3750"/>
                </a:lnSpc>
              </a:pPr>
              <a:r>
                <a:rPr lang="en-US" sz="2312">
                  <a:solidFill>
                    <a:srgbClr val="CAD6DE"/>
                  </a:solidFill>
                  <a:latin typeface="Cabin"/>
                  <a:ea typeface="Cabin"/>
                  <a:cs typeface="Cabin"/>
                  <a:sym typeface="Cabin"/>
                </a:rPr>
                <a:t>What is the gender distribution of customers?</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941</Words>
  <Application>Microsoft Office PowerPoint</Application>
  <PresentationFormat>Custom</PresentationFormat>
  <Paragraphs>77</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Calibri</vt:lpstr>
      <vt:lpstr>Cabin</vt:lpstr>
      <vt:lpstr>Arial</vt:lpstr>
      <vt:lpstr>Arimo Bold</vt:lpstr>
      <vt:lpstr>Arimo</vt:lpstr>
      <vt:lpstr>Cabin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Thank You</dc:title>
  <cp:lastModifiedBy>Abhishek Aher</cp:lastModifiedBy>
  <cp:revision>2</cp:revision>
  <dcterms:created xsi:type="dcterms:W3CDTF">2006-08-16T00:00:00Z</dcterms:created>
  <dcterms:modified xsi:type="dcterms:W3CDTF">2025-02-18T06:45:14Z</dcterms:modified>
  <dc:identifier>DAGfX66k8WM</dc:identifier>
</cp:coreProperties>
</file>

<file path=docProps/thumbnail.jpeg>
</file>